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notesSlides/_rels/notesSlide11.xml.rels" ContentType="application/vnd.openxmlformats-package.relationships+xml"/>
  <Override PartName="/ppt/notesSlides/notesSlide11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media/image36.wmf" ContentType="image/x-wmf"/>
  <Override PartName="/ppt/media/image14.wmf" ContentType="image/x-wmf"/>
  <Override PartName="/ppt/media/image9.wmf" ContentType="image/x-wmf"/>
  <Override PartName="/ppt/media/image1.jpeg" ContentType="image/jpeg"/>
  <Override PartName="/ppt/media/image2.png" ContentType="image/png"/>
  <Override PartName="/ppt/media/image3.png" ContentType="image/png"/>
  <Override PartName="/ppt/media/image31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8.wmf" ContentType="image/x-wmf"/>
  <Override PartName="/ppt/media/image35.wmf" ContentType="image/x-wmf"/>
  <Override PartName="/ppt/media/image7.png" ContentType="image/png"/>
  <Override PartName="/ppt/media/image12.png" ContentType="image/png"/>
  <Override PartName="/ppt/media/image10.wmf" ContentType="image/x-wmf"/>
  <Override PartName="/ppt/media/image32.wmf" ContentType="image/x-wmf"/>
  <Override PartName="/ppt/media/image11.wmf" ContentType="image/x-wmf"/>
  <Override PartName="/ppt/media/image29.png" ContentType="image/png"/>
  <Override PartName="/ppt/media/image33.wmf" ContentType="image/x-wmf"/>
  <Override PartName="/ppt/media/image13.png" ContentType="image/png"/>
  <Override PartName="/ppt/media/image15.wmf" ContentType="image/x-wmf"/>
  <Override PartName="/ppt/media/image37.wmf" ContentType="image/x-wmf"/>
  <Override PartName="/ppt/media/image16.wmf" ContentType="image/x-wmf"/>
  <Override PartName="/ppt/media/image17.wmf" ContentType="image/x-wmf"/>
  <Override PartName="/ppt/media/image39.wmf" ContentType="image/x-wmf"/>
  <Override PartName="/ppt/media/image18.wmf" ContentType="image/x-wmf"/>
  <Override PartName="/ppt/media/image19.wmf" ContentType="image/x-wmf"/>
  <Override PartName="/ppt/media/image20.wmf" ContentType="image/x-wmf"/>
  <Override PartName="/ppt/media/image38.png" ContentType="image/png"/>
  <Override PartName="/ppt/media/image21.wmf" ContentType="image/x-wmf"/>
  <Override PartName="/ppt/media/image22.wmf" ContentType="image/x-wmf"/>
  <Override PartName="/ppt/media/image23.wmf" ContentType="image/x-wmf"/>
  <Override PartName="/ppt/media/image24.wmf" ContentType="image/x-wmf"/>
  <Override PartName="/ppt/media/image25.wmf" ContentType="image/x-wmf"/>
  <Override PartName="/ppt/media/image26.wmf" ContentType="image/x-wmf"/>
  <Override PartName="/ppt/media/image27.wmf" ContentType="image/x-wmf"/>
  <Override PartName="/ppt/media/image28.wmf" ContentType="image/x-wmf"/>
  <Override PartName="/ppt/media/image30.wmf" ContentType="image/x-wmf"/>
  <Override PartName="/ppt/media/image34.wmf" ContentType="image/x-wmf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déplacer la diapo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&lt;en-tête&gt;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8B48377-3174-4048-B5F4-EDEEE22968E0}" type="slidenum"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C929D44-F7DC-4EC2-9CDB-4CA3F5526B55}" type="slidenum">
              <a:rPr b="0" lang="ru-RU" sz="1200" spc="-1" strike="noStrike">
                <a:solidFill>
                  <a:srgbClr val="000000"/>
                </a:solidFill>
                <a:latin typeface="Arial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DA06CFF-073A-42A1-959C-13C9643EDA7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7334FB7-6AA9-4B87-A7F6-96BB4B70E72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16A965F-BF7D-4974-8F8D-B8614256696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537DDB-A0AF-464B-B5D3-DD3EF934CC7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FF22275-FAFB-4721-A3DE-455232D9419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FBF93B-351D-457C-A2ED-B7FCB1E1E4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D0A6DAA-D874-4D37-A38F-3B165756D0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585F07B-53B5-4ABB-890D-BD738D053E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DB3EF2E-B081-4B92-A312-9AF5A89DC9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EADEE38-DA26-4A44-994B-F86ACF7992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3ACA656-0E35-42F1-8D21-F900254089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3D91EC-D6BE-4E74-9E55-00F34474B7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9043474-7F5C-40EB-83B3-C2E5C3B53A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D0E5288-A0FC-4FC3-AA93-C942ED9904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3670635-D090-4064-9ED0-727F764026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3BCDF9-B313-460A-9E2A-0E1A8FAA72D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EDFA3D4-7AC3-468D-A43E-9C67B36A708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B56AE72-CF1E-4757-9AA3-F0E01E02511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EFC43B8-FE54-4F5E-8BBE-A2F2AA9A8D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BB18B0F-C9C2-41D4-8E00-E23C351119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D9311A1-6641-4A71-A499-B7E4CBB494E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1834276-4DED-496B-AA76-5965B9939D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5F303F6-9028-4529-B550-1B4C441619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60902AD-2025-4FF9-BE1E-ACCE169CED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07AD0C6-323E-4D15-95A0-E5D304352A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AC50922-E4EE-4486-90E3-AB96B1A9F3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0A384C7-45AE-4E9C-8D2D-A707E3E029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8ACA50F-E2F9-4F3D-87C4-C51932D36F1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61DAE45-6514-4499-8EEE-F93C44FCFCA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7E909FD-C2AE-4EF8-A258-1769517EAD9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5AD9DD5-BEF0-4BA1-8A4B-CFD9852B91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01DD4B-F50B-4EBF-9226-9AF0943CE4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95C55D5-DAD3-408D-B44C-6F1EB84FE2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F96F20-BAB2-430B-8E64-B7DD6601B9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8B742F-56A7-48A0-8F13-DEFD6C2D0A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37EB95-17D6-4569-8C14-D588B07A67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/>
          <p:cNvSpPr/>
          <p:nvPr/>
        </p:nvSpPr>
        <p:spPr>
          <a:xfrm>
            <a:off x="0" y="5105520"/>
            <a:ext cx="9143280" cy="175176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1" name="Rectangle 7"/>
          <p:cNvSpPr/>
          <p:nvPr/>
        </p:nvSpPr>
        <p:spPr>
          <a:xfrm>
            <a:off x="0" y="0"/>
            <a:ext cx="9143280" cy="510480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2" name="Rectangle 8"/>
          <p:cNvSpPr/>
          <p:nvPr/>
        </p:nvSpPr>
        <p:spPr>
          <a:xfrm>
            <a:off x="0" y="3768480"/>
            <a:ext cx="9143280" cy="228528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3" name="Oval 9"/>
          <p:cNvSpPr/>
          <p:nvPr/>
        </p:nvSpPr>
        <p:spPr>
          <a:xfrm>
            <a:off x="0" y="1600200"/>
            <a:ext cx="9143280" cy="51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457200" y="617220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ldNum" idx="2"/>
          </p:nvPr>
        </p:nvSpPr>
        <p:spPr>
          <a:xfrm>
            <a:off x="3809880" y="6172200"/>
            <a:ext cx="1828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rgbClr val="808080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4AC71DBC-5837-4AAD-B210-9DC0B57A53F7}" type="slidenum">
              <a:rPr b="1" lang="ru-RU" sz="1200" spc="-1" strike="noStrike">
                <a:solidFill>
                  <a:srgbClr val="808080"/>
                </a:solidFill>
                <a:latin typeface="Arial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3"/>
          </p:nvPr>
        </p:nvSpPr>
        <p:spPr>
          <a:xfrm>
            <a:off x="6172200" y="6172200"/>
            <a:ext cx="25138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/>
          <p:cNvSpPr/>
          <p:nvPr/>
        </p:nvSpPr>
        <p:spPr>
          <a:xfrm>
            <a:off x="0" y="5105520"/>
            <a:ext cx="9143280" cy="175176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46" name="Rectangle 7"/>
          <p:cNvSpPr/>
          <p:nvPr/>
        </p:nvSpPr>
        <p:spPr>
          <a:xfrm>
            <a:off x="0" y="0"/>
            <a:ext cx="9143280" cy="510480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47" name="Rectangle 8"/>
          <p:cNvSpPr/>
          <p:nvPr/>
        </p:nvSpPr>
        <p:spPr>
          <a:xfrm>
            <a:off x="0" y="3768480"/>
            <a:ext cx="9143280" cy="228528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48" name="Oval 9"/>
          <p:cNvSpPr/>
          <p:nvPr/>
        </p:nvSpPr>
        <p:spPr>
          <a:xfrm>
            <a:off x="0" y="1600200"/>
            <a:ext cx="9143280" cy="51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49" name="PlaceHolder 1"/>
          <p:cNvSpPr>
            <a:spLocks noGrp="1"/>
          </p:cNvSpPr>
          <p:nvPr>
            <p:ph type="ftr" idx="4"/>
          </p:nvPr>
        </p:nvSpPr>
        <p:spPr>
          <a:xfrm>
            <a:off x="457200" y="617220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ldNum" idx="5"/>
          </p:nvPr>
        </p:nvSpPr>
        <p:spPr>
          <a:xfrm>
            <a:off x="3809880" y="6172200"/>
            <a:ext cx="1828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rgbClr val="808080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CFFB175A-8C1B-4CAF-9BF0-4F8CD685644B}" type="slidenum">
              <a:rPr b="1" lang="ru-RU" sz="1200" spc="-1" strike="noStrike">
                <a:solidFill>
                  <a:srgbClr val="808080"/>
                </a:solidFill>
                <a:latin typeface="Arial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dt" idx="6"/>
          </p:nvPr>
        </p:nvSpPr>
        <p:spPr>
          <a:xfrm>
            <a:off x="6172200" y="6172200"/>
            <a:ext cx="25138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6"/>
          <p:cNvSpPr/>
          <p:nvPr/>
        </p:nvSpPr>
        <p:spPr>
          <a:xfrm>
            <a:off x="0" y="5105520"/>
            <a:ext cx="9143280" cy="175176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91" name="Rectangle 7"/>
          <p:cNvSpPr/>
          <p:nvPr/>
        </p:nvSpPr>
        <p:spPr>
          <a:xfrm>
            <a:off x="0" y="0"/>
            <a:ext cx="9143280" cy="510480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92" name="Rectangle 8"/>
          <p:cNvSpPr/>
          <p:nvPr/>
        </p:nvSpPr>
        <p:spPr>
          <a:xfrm>
            <a:off x="0" y="3768480"/>
            <a:ext cx="9143280" cy="228528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93" name="Oval 9"/>
          <p:cNvSpPr/>
          <p:nvPr/>
        </p:nvSpPr>
        <p:spPr>
          <a:xfrm>
            <a:off x="0" y="1600200"/>
            <a:ext cx="9143280" cy="51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793160" y="4291200"/>
            <a:ext cx="6511680" cy="130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000" cy="165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3000"/>
          </a:bodyPr>
          <a:p>
            <a:pPr marL="272160" indent="-2041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544320" indent="-2041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816480" indent="-1814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088640" indent="-13608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136080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163296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190512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000" cy="165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3000"/>
          </a:bodyPr>
          <a:p>
            <a:pPr marL="272160" indent="-2041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544320" indent="-2041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816480" indent="-1814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088640" indent="-13608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136080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163296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190512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000" cy="165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3000"/>
          </a:bodyPr>
          <a:p>
            <a:pPr marL="272160" indent="-2041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544320" indent="-2041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816480" indent="-1814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088640" indent="-13608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136080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163296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190512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000" cy="165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3000"/>
          </a:bodyPr>
          <a:p>
            <a:pPr marL="272160" indent="-2041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544320" indent="-2041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816480" indent="-1814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088640" indent="-13608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136080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163296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1905120" indent="-1360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6"/>
          <p:cNvSpPr>
            <a:spLocks noGrp="1"/>
          </p:cNvSpPr>
          <p:nvPr>
            <p:ph type="ftr" idx="7"/>
          </p:nvPr>
        </p:nvSpPr>
        <p:spPr>
          <a:xfrm>
            <a:off x="457200" y="617220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7"/>
          <p:cNvSpPr>
            <a:spLocks noGrp="1"/>
          </p:cNvSpPr>
          <p:nvPr>
            <p:ph type="sldNum" idx="8"/>
          </p:nvPr>
        </p:nvSpPr>
        <p:spPr>
          <a:xfrm>
            <a:off x="3809880" y="6172200"/>
            <a:ext cx="1828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rgbClr val="808080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1A0466A8-24FD-4BB6-B646-3709302EF5BD}" type="slidenum">
              <a:rPr b="1" lang="ru-RU" sz="1200" spc="-1" strike="noStrike">
                <a:solidFill>
                  <a:srgbClr val="808080"/>
                </a:solidFill>
                <a:latin typeface="Arial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8"/>
          <p:cNvSpPr>
            <a:spLocks noGrp="1"/>
          </p:cNvSpPr>
          <p:nvPr>
            <p:ph type="dt" idx="9"/>
          </p:nvPr>
        </p:nvSpPr>
        <p:spPr>
          <a:xfrm>
            <a:off x="6172200" y="6172200"/>
            <a:ext cx="25138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oleObject" Target="../embeddings/oleObject1.bin"/><Relationship Id="rId3" Type="http://schemas.openxmlformats.org/officeDocument/2006/relationships/image" Target="../media/image32.wmf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33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32.wmf"/><Relationship Id="rId5" Type="http://schemas.openxmlformats.org/officeDocument/2006/relationships/slideLayout" Target="../slideLayouts/slideLayout35.xml"/><Relationship Id="rId6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34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35.wmf"/><Relationship Id="rId5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oleObject" Target="../embeddings/oleObject1.bin"/><Relationship Id="rId3" Type="http://schemas.openxmlformats.org/officeDocument/2006/relationships/image" Target="../media/image37.wmf"/><Relationship Id="rId4" Type="http://schemas.openxmlformats.org/officeDocument/2006/relationships/slideLayout" Target="../slideLayouts/slideLayout3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oleObject" Target="../embeddings/oleObject1.bin"/><Relationship Id="rId3" Type="http://schemas.openxmlformats.org/officeDocument/2006/relationships/image" Target="../media/image39.wmf"/><Relationship Id="rId4" Type="http://schemas.openxmlformats.org/officeDocument/2006/relationships/slideLayout" Target="../slideLayouts/slideLayout3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oleObject" Target="../embeddings/oleObject1.bin"/><Relationship Id="rId3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11.wmf"/><Relationship Id="rId10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oleObject" Target="../embeddings/oleObject1.bin"/><Relationship Id="rId3" Type="http://schemas.openxmlformats.org/officeDocument/2006/relationships/image" Target="../media/image14.wmf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20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21.wmf"/><Relationship Id="rId1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25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26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27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28.wmf"/><Relationship Id="rId17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oleObject" Target="../embeddings/oleObject1.bin"/><Relationship Id="rId3" Type="http://schemas.openxmlformats.org/officeDocument/2006/relationships/image" Target="../media/image30.wmf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216720" y="2133000"/>
            <a:ext cx="8602920" cy="11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Esters à base d'oximes de menthone/camphre et d'acides aminés neurotransmetteurs comme anticonvulsivants potentiels </a:t>
            </a:r>
            <a:br>
              <a:rPr sz="2400"/>
            </a:b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br>
              <a:rPr sz="2400"/>
            </a:b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Rectangle 5"/>
          <p:cNvSpPr/>
          <p:nvPr/>
        </p:nvSpPr>
        <p:spPr>
          <a:xfrm>
            <a:off x="1049760" y="260640"/>
            <a:ext cx="740988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Text Box 7"/>
          <p:cNvSpPr/>
          <p:nvPr/>
        </p:nvSpPr>
        <p:spPr>
          <a:xfrm>
            <a:off x="5579640" y="3767760"/>
            <a:ext cx="3468240" cy="333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Leon Mariia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 Box 6"/>
          <p:cNvSpPr/>
          <p:nvPr/>
        </p:nvSpPr>
        <p:spPr>
          <a:xfrm>
            <a:off x="5581080" y="5373360"/>
            <a:ext cx="3526560" cy="333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Docteur Nesterkyna Mariia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ZoneTexte 1"/>
          <p:cNvSpPr/>
          <p:nvPr/>
        </p:nvSpPr>
        <p:spPr>
          <a:xfrm>
            <a:off x="3630240" y="6381360"/>
            <a:ext cx="1907640" cy="33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49" name="" descr=""/>
          <p:cNvPicPr/>
          <p:nvPr/>
        </p:nvPicPr>
        <p:blipFill>
          <a:blip r:embed="rId1"/>
          <a:stretch/>
        </p:blipFill>
        <p:spPr>
          <a:xfrm>
            <a:off x="278280" y="3420000"/>
            <a:ext cx="4761360" cy="2975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1000" p14:dur="2000"/>
    </mc:Choice>
    <mc:Fallback>
      <p:transition spd="slow" advTm="21000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Picture 2" descr=""/>
          <p:cNvPicPr/>
          <p:nvPr/>
        </p:nvPicPr>
        <p:blipFill>
          <a:blip r:embed="rId1"/>
          <a:stretch/>
        </p:blipFill>
        <p:spPr>
          <a:xfrm>
            <a:off x="204120" y="976320"/>
            <a:ext cx="8523720" cy="5620320"/>
          </a:xfrm>
          <a:prstGeom prst="rect">
            <a:avLst/>
          </a:prstGeom>
          <a:ln w="0">
            <a:noFill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sp>
        <p:nvSpPr>
          <p:cNvPr id="259" name="Прямоугольник 4"/>
          <p:cNvSpPr/>
          <p:nvPr/>
        </p:nvSpPr>
        <p:spPr>
          <a:xfrm>
            <a:off x="770760" y="107280"/>
            <a:ext cx="747288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Etude spectrométrique de masse d'un ester d'oxime de menthone et de GABA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Шестиугольник 5"/>
          <p:cNvSpPr/>
          <p:nvPr/>
        </p:nvSpPr>
        <p:spPr>
          <a:xfrm>
            <a:off x="8316360" y="132840"/>
            <a:ext cx="707760" cy="39312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10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Скругленный прямоугольник 7"/>
          <p:cNvSpPr/>
          <p:nvPr/>
        </p:nvSpPr>
        <p:spPr>
          <a:xfrm>
            <a:off x="4716000" y="3717000"/>
            <a:ext cx="3599640" cy="165564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ebf6fe"/>
              </a:gs>
              <a:gs pos="100000">
                <a:srgbClr val="77c6f0"/>
              </a:gs>
            </a:gsLst>
            <a:lin ang="5400000"/>
          </a:gradFill>
          <a:ln>
            <a:solidFill>
              <a:srgbClr val="5eccf3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262" name="Объект 3"/>
          <p:cNvGraphicFramePr/>
          <p:nvPr/>
        </p:nvGraphicFramePr>
        <p:xfrm>
          <a:off x="5148000" y="3789000"/>
          <a:ext cx="2843280" cy="1511280"/>
        </p:xfrm>
        <a:graphic>
          <a:graphicData uri="http://schemas.openxmlformats.org/presentationml/2006/ole">
            <p:oleObj progId="ACD.ChemSketch.20" r:id="rId2" spid="">
              <p:embed/>
              <p:pic>
                <p:nvPicPr>
                  <p:cNvPr id="263" name="Объект 3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5148000" y="3789000"/>
                    <a:ext cx="2843280" cy="1511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64" name="TextBox 8"/>
          <p:cNvSpPr/>
          <p:nvPr/>
        </p:nvSpPr>
        <p:spPr>
          <a:xfrm>
            <a:off x="3870720" y="1921680"/>
            <a:ext cx="16365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MS (FAB) 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m/z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254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[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]</a:t>
            </a:r>
            <a:r>
              <a:rPr b="1" lang="en-US" sz="1600" spc="-1" strike="noStrike" baseline="30000">
                <a:solidFill>
                  <a:srgbClr val="000000"/>
                </a:solidFill>
                <a:latin typeface="Times New Roman"/>
                <a:ea typeface="DejaVu Sans"/>
              </a:rPr>
              <a:t>+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Стрелка влево 6"/>
          <p:cNvSpPr/>
          <p:nvPr/>
        </p:nvSpPr>
        <p:spPr>
          <a:xfrm>
            <a:off x="3060000" y="2061000"/>
            <a:ext cx="810360" cy="1526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28000">
                <a:srgbClr val="b4e0fa"/>
              </a:gs>
              <a:gs pos="100000">
                <a:srgbClr val="77c6f0"/>
              </a:gs>
            </a:gsLst>
            <a:lin ang="5400000"/>
          </a:gradFill>
          <a:ln>
            <a:solidFill>
              <a:srgbClr val="0d79ca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31680" bIns="3168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</p:spTree>
  </p:cSld>
  <mc:AlternateContent>
    <mc:Choice Requires="p14">
      <p:transition spd="slow" advTm="18000" p14:dur="2000"/>
    </mc:Choice>
    <mc:Fallback>
      <p:transition spd="slow" advTm="18000"/>
    </mc:Fallback>
  </mc:AlternateContent>
  <p:timing>
    <p:tnLst>
      <p:par>
        <p:cTn id="9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Скругленный прямоугольник 10"/>
          <p:cNvSpPr/>
          <p:nvPr/>
        </p:nvSpPr>
        <p:spPr>
          <a:xfrm>
            <a:off x="251640" y="1124640"/>
            <a:ext cx="8712360" cy="552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267" name="Объект 15"/>
          <p:cNvGraphicFramePr/>
          <p:nvPr/>
        </p:nvGraphicFramePr>
        <p:xfrm>
          <a:off x="395640" y="1268640"/>
          <a:ext cx="8424360" cy="5172120"/>
        </p:xfrm>
        <a:graphic>
          <a:graphicData uri="http://schemas.openxmlformats.org/presentationml/2006/ole">
            <p:oleObj progId="ACD.ChemSketch.20" r:id="rId1" spid="">
              <p:embed/>
              <p:pic>
                <p:nvPicPr>
                  <p:cNvPr id="268" name="Объект 1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395640" y="1268640"/>
                    <a:ext cx="8424360" cy="51721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cxnSp>
        <p:nvCxnSpPr>
          <p:cNvPr id="269" name="Прямая соединительная линия 2"/>
          <p:cNvCxnSpPr/>
          <p:nvPr/>
        </p:nvCxnSpPr>
        <p:spPr>
          <a:xfrm>
            <a:off x="3203640" y="2997000"/>
            <a:ext cx="720" cy="23724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cxnSp>
        <p:nvCxnSpPr>
          <p:cNvPr id="270" name="Прямая соединительная линия 4"/>
          <p:cNvCxnSpPr/>
          <p:nvPr/>
        </p:nvCxnSpPr>
        <p:spPr>
          <a:xfrm>
            <a:off x="3736800" y="4717800"/>
            <a:ext cx="13320" cy="10080"/>
          </a:xfrm>
          <a:prstGeom prst="straightConnector1">
            <a:avLst/>
          </a:prstGeom>
          <a:ln w="0">
            <a:solidFill>
              <a:srgbClr val="4e67c8"/>
            </a:solidFill>
          </a:ln>
        </p:spPr>
      </p:cxnSp>
      <p:cxnSp>
        <p:nvCxnSpPr>
          <p:cNvPr id="271" name="Прямая соединительная линия 6"/>
          <p:cNvCxnSpPr/>
          <p:nvPr/>
        </p:nvCxnSpPr>
        <p:spPr>
          <a:xfrm>
            <a:off x="3203640" y="3233520"/>
            <a:ext cx="533880" cy="7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cxnSp>
        <p:nvCxnSpPr>
          <p:cNvPr id="272" name="Прямая соединительная линия 11"/>
          <p:cNvCxnSpPr/>
          <p:nvPr/>
        </p:nvCxnSpPr>
        <p:spPr>
          <a:xfrm>
            <a:off x="4230360" y="3497400"/>
            <a:ext cx="720" cy="7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cxnSp>
        <p:nvCxnSpPr>
          <p:cNvPr id="273" name="Прямая соединительная линия 24"/>
          <p:cNvCxnSpPr/>
          <p:nvPr/>
        </p:nvCxnSpPr>
        <p:spPr>
          <a:xfrm>
            <a:off x="5929920" y="5086440"/>
            <a:ext cx="720" cy="23688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cxnSp>
        <p:nvCxnSpPr>
          <p:cNvPr id="274" name="Прямая соединительная линия 28"/>
          <p:cNvCxnSpPr/>
          <p:nvPr/>
        </p:nvCxnSpPr>
        <p:spPr>
          <a:xfrm>
            <a:off x="5929920" y="5329440"/>
            <a:ext cx="183240" cy="7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cxnSp>
        <p:nvCxnSpPr>
          <p:cNvPr id="275" name="Прямая соединительная линия 30"/>
          <p:cNvCxnSpPr/>
          <p:nvPr/>
        </p:nvCxnSpPr>
        <p:spPr>
          <a:xfrm>
            <a:off x="6060240" y="5204520"/>
            <a:ext cx="720" cy="7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276" name="Прямоугольник 44"/>
          <p:cNvSpPr/>
          <p:nvPr/>
        </p:nvSpPr>
        <p:spPr>
          <a:xfrm>
            <a:off x="2495520" y="2862360"/>
            <a:ext cx="485280" cy="235800"/>
          </a:xfrm>
          <a:prstGeom prst="rect">
            <a:avLst/>
          </a:prstGeom>
          <a:solidFill>
            <a:srgbClr val="ffffcc"/>
          </a:solidFill>
          <a:ln>
            <a:solidFill>
              <a:srgbClr val="ffff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50" spc="-1" strike="noStrike">
                <a:solidFill>
                  <a:schemeClr val="dk1"/>
                </a:solidFill>
                <a:latin typeface="Times New Roman"/>
                <a:ea typeface="DejaVu Sans"/>
              </a:rPr>
              <a:t>N-H</a:t>
            </a:r>
            <a:endParaRPr b="0" lang="fr-FR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Скругленный прямоугольник 3"/>
          <p:cNvSpPr/>
          <p:nvPr/>
        </p:nvSpPr>
        <p:spPr>
          <a:xfrm>
            <a:off x="5683320" y="5500440"/>
            <a:ext cx="545760" cy="17676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solidFill>
              <a:srgbClr val="ffff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chemeClr val="dk1"/>
                </a:solidFill>
                <a:latin typeface="Times New Roman"/>
                <a:ea typeface="DejaVu Sans"/>
              </a:rPr>
              <a:t>C=O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Скругленный прямоугольник 5"/>
          <p:cNvSpPr/>
          <p:nvPr/>
        </p:nvSpPr>
        <p:spPr>
          <a:xfrm>
            <a:off x="3242520" y="3330360"/>
            <a:ext cx="454680" cy="18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solidFill>
              <a:srgbClr val="ffff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50" spc="-1" strike="noStrike">
                <a:solidFill>
                  <a:schemeClr val="dk1"/>
                </a:solidFill>
                <a:latin typeface="Times New Roman"/>
                <a:ea typeface="DejaVu Sans"/>
              </a:rPr>
              <a:t>C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  <a:ea typeface="DejaVu Sans"/>
              </a:rPr>
              <a:t>-</a:t>
            </a:r>
            <a:r>
              <a:rPr b="0" lang="en-US" sz="1050" spc="-1" strike="noStrike">
                <a:solidFill>
                  <a:schemeClr val="dk1"/>
                </a:solidFill>
                <a:latin typeface="Times New Roman"/>
                <a:ea typeface="DejaVu Sans"/>
              </a:rPr>
              <a:t>H</a:t>
            </a:r>
            <a:endParaRPr b="0" lang="fr-FR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Rectangle 102"/>
          <p:cNvSpPr/>
          <p:nvPr/>
        </p:nvSpPr>
        <p:spPr>
          <a:xfrm>
            <a:off x="2825280" y="4521240"/>
            <a:ext cx="155160" cy="37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68760" rIns="68760" tIns="34200" bIns="3420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0" name="Rectangle 5"/>
          <p:cNvSpPr/>
          <p:nvPr/>
        </p:nvSpPr>
        <p:spPr>
          <a:xfrm flipV="1">
            <a:off x="1277640" y="2876760"/>
            <a:ext cx="12962160" cy="3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68760" rIns="68760" tIns="34200" bIns="3420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cxnSp>
        <p:nvCxnSpPr>
          <p:cNvPr id="281" name="Прямая соединительная линия 29"/>
          <p:cNvCxnSpPr/>
          <p:nvPr/>
        </p:nvCxnSpPr>
        <p:spPr>
          <a:xfrm>
            <a:off x="7599600" y="4622400"/>
            <a:ext cx="720" cy="108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cxnSp>
        <p:nvCxnSpPr>
          <p:cNvPr id="282" name="Прямая со стрелкой 17"/>
          <p:cNvCxnSpPr/>
          <p:nvPr/>
        </p:nvCxnSpPr>
        <p:spPr>
          <a:xfrm flipH="1">
            <a:off x="2797200" y="2636640"/>
            <a:ext cx="27720" cy="170640"/>
          </a:xfrm>
          <a:prstGeom prst="straightConnector1">
            <a:avLst/>
          </a:prstGeom>
          <a:ln w="0">
            <a:solidFill>
              <a:srgbClr val="ff0000"/>
            </a:solidFill>
            <a:tailEnd len="med" type="triangle" w="med"/>
          </a:ln>
        </p:spPr>
      </p:cxnSp>
      <p:cxnSp>
        <p:nvCxnSpPr>
          <p:cNvPr id="283" name="Прямая соединительная линия 116"/>
          <p:cNvCxnSpPr/>
          <p:nvPr/>
        </p:nvCxnSpPr>
        <p:spPr>
          <a:xfrm>
            <a:off x="3736800" y="2997000"/>
            <a:ext cx="720" cy="23724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cxnSp>
        <p:nvCxnSpPr>
          <p:cNvPr id="284" name="Прямая соединительная линия 119"/>
          <p:cNvCxnSpPr/>
          <p:nvPr/>
        </p:nvCxnSpPr>
        <p:spPr>
          <a:xfrm>
            <a:off x="6112440" y="5086440"/>
            <a:ext cx="720" cy="23688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graphicFrame>
        <p:nvGraphicFramePr>
          <p:cNvPr id="285" name="Объект 9"/>
          <p:cNvGraphicFramePr/>
          <p:nvPr/>
        </p:nvGraphicFramePr>
        <p:xfrm>
          <a:off x="1559520" y="4202640"/>
          <a:ext cx="2842560" cy="1510560"/>
        </p:xfrm>
        <a:graphic>
          <a:graphicData uri="http://schemas.openxmlformats.org/presentationml/2006/ole">
            <p:oleObj progId="ACD.ChemSketch.20" r:id="rId3" spid="">
              <p:embed/>
              <p:pic>
                <p:nvPicPr>
                  <p:cNvPr id="286" name="Объект 9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559520" y="4202640"/>
                    <a:ext cx="2842560" cy="15105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87" name="Прямоугольник 33"/>
          <p:cNvSpPr/>
          <p:nvPr/>
        </p:nvSpPr>
        <p:spPr>
          <a:xfrm>
            <a:off x="770760" y="107280"/>
            <a:ext cx="747288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Etude spectroscopique IR d'ester à base de menthone oxime et GABA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Шестиугольник 34"/>
          <p:cNvSpPr/>
          <p:nvPr/>
        </p:nvSpPr>
        <p:spPr>
          <a:xfrm>
            <a:off x="8244360" y="132840"/>
            <a:ext cx="779760" cy="48708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11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9" name="Прямая со стрелкой 19"/>
          <p:cNvCxnSpPr/>
          <p:nvPr/>
        </p:nvCxnSpPr>
        <p:spPr>
          <a:xfrm>
            <a:off x="6112440" y="3330000"/>
            <a:ext cx="720" cy="559440"/>
          </a:xfrm>
          <a:prstGeom prst="straightConnector1">
            <a:avLst/>
          </a:prstGeom>
          <a:ln w="0">
            <a:solidFill>
              <a:srgbClr val="ff0000"/>
            </a:solidFill>
            <a:tailEnd len="med" type="arrow" w="med"/>
          </a:ln>
        </p:spPr>
      </p:cxnSp>
      <p:sp>
        <p:nvSpPr>
          <p:cNvPr id="290" name="Прямоугольник 21"/>
          <p:cNvSpPr/>
          <p:nvPr/>
        </p:nvSpPr>
        <p:spPr>
          <a:xfrm>
            <a:off x="6092640" y="4077000"/>
            <a:ext cx="494280" cy="195840"/>
          </a:xfrm>
          <a:prstGeom prst="rect">
            <a:avLst/>
          </a:prstGeom>
          <a:solidFill>
            <a:srgbClr val="ffffff"/>
          </a:solidFill>
          <a:ln>
            <a:solidFill>
              <a:srgbClr val="ffc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chemeClr val="dk1"/>
                </a:solidFill>
                <a:latin typeface="Times New Roman"/>
                <a:ea typeface="DejaVu Sans"/>
              </a:rPr>
              <a:t>N=H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34000" p14:dur="2000"/>
    </mc:Choice>
    <mc:Fallback>
      <p:transition spd="slow" advTm="34000"/>
    </mc:Fallback>
  </mc:AlternateContent>
  <p:timing>
    <p:tnLst>
      <p:par>
        <p:cTn id="10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1793160" y="4732200"/>
            <a:ext cx="65116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600" spc="-1" strike="noStrike">
                <a:solidFill>
                  <a:srgbClr val="000000"/>
                </a:solidFill>
                <a:latin typeface="Trebuchet MS"/>
              </a:rPr>
              <a:t> </a:t>
            </a:r>
            <a:endParaRPr b="0" lang="fr-FR" sz="4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/>
          </p:nvPr>
        </p:nvSpPr>
        <p:spPr>
          <a:xfrm>
            <a:off x="1143000" y="731520"/>
            <a:ext cx="6400080" cy="3474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5720" indent="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404040"/>
                </a:solidFill>
                <a:latin typeface="Trebuchet MS"/>
              </a:rPr>
              <a:t> 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Скругленный прямоугольник 3"/>
          <p:cNvSpPr/>
          <p:nvPr/>
        </p:nvSpPr>
        <p:spPr>
          <a:xfrm>
            <a:off x="539640" y="1196640"/>
            <a:ext cx="8136360" cy="208764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fbeaf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294" name="Скругленный прямоугольник 4"/>
          <p:cNvSpPr/>
          <p:nvPr/>
        </p:nvSpPr>
        <p:spPr>
          <a:xfrm>
            <a:off x="971640" y="188640"/>
            <a:ext cx="6768000" cy="719280"/>
          </a:xfrm>
          <a:prstGeom prst="roundRect">
            <a:avLst>
              <a:gd name="adj" fmla="val 16667"/>
            </a:avLst>
          </a:prstGeom>
          <a:solidFill>
            <a:srgbClr val="fefe78"/>
          </a:solidFill>
          <a:ln>
            <a:solidFill>
              <a:srgbClr val="b1bdc5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Réaction de protection de la taurine avec l'anhydride phtaléique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Скругленный прямоугольник 5"/>
          <p:cNvSpPr/>
          <p:nvPr/>
        </p:nvSpPr>
        <p:spPr>
          <a:xfrm>
            <a:off x="632160" y="2781000"/>
            <a:ext cx="1346760" cy="352080"/>
          </a:xfrm>
          <a:prstGeom prst="roundRect">
            <a:avLst>
              <a:gd name="adj" fmla="val 16667"/>
            </a:avLst>
          </a:prstGeom>
          <a:solidFill>
            <a:srgbClr val="fefe78"/>
          </a:solidFill>
          <a:ln>
            <a:solidFill>
              <a:srgbClr val="b1bdc5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chemeClr val="dk1"/>
                </a:solidFill>
                <a:latin typeface="Times New Roman"/>
                <a:ea typeface="DejaVu Sans"/>
              </a:rPr>
              <a:t>la taurine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Скругленный прямоугольник 6"/>
          <p:cNvSpPr/>
          <p:nvPr/>
        </p:nvSpPr>
        <p:spPr>
          <a:xfrm>
            <a:off x="2483640" y="2781000"/>
            <a:ext cx="2519640" cy="359280"/>
          </a:xfrm>
          <a:prstGeom prst="roundRect">
            <a:avLst>
              <a:gd name="adj" fmla="val 16667"/>
            </a:avLst>
          </a:prstGeom>
          <a:solidFill>
            <a:srgbClr val="fefe78"/>
          </a:solidFill>
          <a:ln>
            <a:solidFill>
              <a:srgbClr val="b1bdc5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chemeClr val="dk1"/>
                </a:solidFill>
                <a:latin typeface="Times New Roman"/>
                <a:ea typeface="DejaVu Sans"/>
              </a:rPr>
              <a:t>anhydride phtalique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Скругленный прямоугольник 7"/>
          <p:cNvSpPr/>
          <p:nvPr/>
        </p:nvSpPr>
        <p:spPr>
          <a:xfrm>
            <a:off x="251640" y="4581000"/>
            <a:ext cx="8772840" cy="172764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fbeaf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298" name="Объект 9"/>
          <p:cNvGraphicFramePr/>
          <p:nvPr/>
        </p:nvGraphicFramePr>
        <p:xfrm>
          <a:off x="669600" y="1268640"/>
          <a:ext cx="7862040" cy="1295280"/>
        </p:xfrm>
        <a:graphic>
          <a:graphicData uri="http://schemas.openxmlformats.org/presentationml/2006/ole">
            <p:oleObj progId="ACD.ChemSketch.20" r:id="rId1" spid="">
              <p:embed/>
              <p:pic>
                <p:nvPicPr>
                  <p:cNvPr id="299" name="Объект 9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69600" y="1268640"/>
                    <a:ext cx="7862040" cy="1295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300" name="Шестиугольник 16"/>
          <p:cNvSpPr/>
          <p:nvPr/>
        </p:nvSpPr>
        <p:spPr>
          <a:xfrm>
            <a:off x="8244360" y="132840"/>
            <a:ext cx="779760" cy="48708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12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1" name="Объект 11"/>
          <p:cNvGraphicFramePr/>
          <p:nvPr/>
        </p:nvGraphicFramePr>
        <p:xfrm>
          <a:off x="318960" y="4694400"/>
          <a:ext cx="8500680" cy="1326240"/>
        </p:xfrm>
        <a:graphic>
          <a:graphicData uri="http://schemas.openxmlformats.org/presentationml/2006/ole">
            <p:oleObj progId="ACD.ChemSketch.20" r:id="rId3" spid="">
              <p:embed/>
              <p:pic>
                <p:nvPicPr>
                  <p:cNvPr id="302" name="Объект 11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318960" y="4694400"/>
                    <a:ext cx="8500680" cy="13262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303" name="Скругленный прямоугольник 19"/>
          <p:cNvSpPr/>
          <p:nvPr/>
        </p:nvSpPr>
        <p:spPr>
          <a:xfrm>
            <a:off x="755640" y="3717000"/>
            <a:ext cx="7878240" cy="719280"/>
          </a:xfrm>
          <a:prstGeom prst="roundRect">
            <a:avLst>
              <a:gd name="adj" fmla="val 16667"/>
            </a:avLst>
          </a:prstGeom>
          <a:solidFill>
            <a:srgbClr val="fefe78"/>
          </a:solidFill>
          <a:ln>
            <a:solidFill>
              <a:srgbClr val="b1bdc5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Préparation de anhydride de chlorure taurine N-protégé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22000" p14:dur="2000"/>
    </mc:Choice>
    <mc:Fallback>
      <p:transition spd="slow" advTm="22000"/>
    </mc:Fallback>
  </mc:AlternateContent>
  <p:timing>
    <p:tnLst>
      <p:par>
        <p:cTn id="11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AutoShape 5"/>
          <p:cNvSpPr/>
          <p:nvPr/>
        </p:nvSpPr>
        <p:spPr>
          <a:xfrm>
            <a:off x="395640" y="116640"/>
            <a:ext cx="7776000" cy="791280"/>
          </a:xfrm>
          <a:prstGeom prst="roundRect">
            <a:avLst>
              <a:gd name="adj" fmla="val 16667"/>
            </a:avLst>
          </a:prstGeom>
          <a:solidFill>
            <a:srgbClr val="fefe78"/>
          </a:solidFill>
          <a:ln w="9525">
            <a:solidFill>
              <a:srgbClr val="8cc9f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Etude spectrométrique de masse de la phtalimide taurine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Rectangle 2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360" bIns="36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6" name="PlaceHolder 1"/>
          <p:cNvSpPr>
            <a:spLocks noGrp="1"/>
          </p:cNvSpPr>
          <p:nvPr>
            <p:ph/>
          </p:nvPr>
        </p:nvSpPr>
        <p:spPr>
          <a:xfrm>
            <a:off x="685440" y="2367000"/>
            <a:ext cx="7772040" cy="34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Прямоугольник 22"/>
          <p:cNvSpPr/>
          <p:nvPr/>
        </p:nvSpPr>
        <p:spPr>
          <a:xfrm>
            <a:off x="2286000" y="2828880"/>
            <a:ext cx="45712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d79ca"/>
                </a:solidFill>
                <a:latin typeface="Times New Roman"/>
                <a:ea typeface="DejaVu Sans"/>
              </a:rPr>
              <a:t>Масс-спектрометрическое исследование (4-хлоро-фенокси)-уксусной кислоты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d79ca"/>
                </a:solidFill>
                <a:latin typeface="Times New Roman"/>
                <a:ea typeface="DejaVu Sans"/>
              </a:rPr>
              <a:t>(2-изопропил-5-етил-циклогексиделен)-гидразид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Прямоугольник 24"/>
          <p:cNvSpPr/>
          <p:nvPr/>
        </p:nvSpPr>
        <p:spPr>
          <a:xfrm>
            <a:off x="3358800" y="1622160"/>
            <a:ext cx="1370880" cy="515880"/>
          </a:xfrm>
          <a:prstGeom prst="rect">
            <a:avLst/>
          </a:prstGeom>
          <a:gradFill rotWithShape="0">
            <a:gsLst>
              <a:gs pos="28000">
                <a:srgbClr val="ffbeaf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MS (FAB) m/z: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299</a:t>
            </a:r>
            <a:r>
              <a:rPr b="1" lang="en-US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[</a:t>
            </a: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 </a:t>
            </a:r>
            <a:r>
              <a:rPr b="1" i="1" lang="en-US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M</a:t>
            </a:r>
            <a:r>
              <a:rPr b="1" lang="en-US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+H]</a:t>
            </a:r>
            <a:r>
              <a:rPr b="1" lang="en-US" sz="1400" spc="-1" strike="noStrike" baseline="30000">
                <a:solidFill>
                  <a:schemeClr val="dk1"/>
                </a:solidFill>
                <a:latin typeface="Times New Roman"/>
                <a:ea typeface="DejaVu Sans"/>
              </a:rPr>
              <a:t>+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Скругленный прямоугольник 1"/>
          <p:cNvSpPr/>
          <p:nvPr/>
        </p:nvSpPr>
        <p:spPr>
          <a:xfrm>
            <a:off x="395640" y="1095120"/>
            <a:ext cx="8334000" cy="5573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pic>
        <p:nvPicPr>
          <p:cNvPr id="310" name="Picture 162" descr=""/>
          <p:cNvPicPr/>
          <p:nvPr/>
        </p:nvPicPr>
        <p:blipFill>
          <a:blip r:embed="rId1"/>
          <a:stretch/>
        </p:blipFill>
        <p:spPr>
          <a:xfrm>
            <a:off x="971640" y="1412640"/>
            <a:ext cx="7429680" cy="5157360"/>
          </a:xfrm>
          <a:prstGeom prst="rect">
            <a:avLst/>
          </a:prstGeom>
          <a:ln w="0">
            <a:noFill/>
          </a:ln>
        </p:spPr>
      </p:pic>
      <p:sp>
        <p:nvSpPr>
          <p:cNvPr id="311" name="TextBox 18"/>
          <p:cNvSpPr/>
          <p:nvPr/>
        </p:nvSpPr>
        <p:spPr>
          <a:xfrm>
            <a:off x="3582720" y="1764000"/>
            <a:ext cx="16365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MS (FAB) 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m/z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256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[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</a:t>
            </a:r>
            <a:r>
              <a:rPr b="1" i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+Н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]</a:t>
            </a:r>
            <a:r>
              <a:rPr b="1" lang="en-US" sz="1600" spc="-1" strike="noStrike" baseline="30000">
                <a:solidFill>
                  <a:srgbClr val="000000"/>
                </a:solidFill>
                <a:latin typeface="Times New Roman"/>
                <a:ea typeface="DejaVu Sans"/>
              </a:rPr>
              <a:t>+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Скругленный прямоугольник 19"/>
          <p:cNvSpPr/>
          <p:nvPr/>
        </p:nvSpPr>
        <p:spPr>
          <a:xfrm>
            <a:off x="5364000" y="3119400"/>
            <a:ext cx="2414880" cy="131688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ebf6fe"/>
              </a:gs>
              <a:gs pos="100000">
                <a:srgbClr val="77c6f0"/>
              </a:gs>
            </a:gsLst>
            <a:lin ang="5400000"/>
          </a:gradFill>
          <a:ln>
            <a:solidFill>
              <a:srgbClr val="5eccf3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313" name="Объект 2"/>
          <p:cNvGraphicFramePr/>
          <p:nvPr/>
        </p:nvGraphicFramePr>
        <p:xfrm>
          <a:off x="5361480" y="3141000"/>
          <a:ext cx="2162160" cy="1202400"/>
        </p:xfrm>
        <a:graphic>
          <a:graphicData uri="http://schemas.openxmlformats.org/presentationml/2006/ole">
            <p:oleObj progId="ACD.ChemSketch.20" r:id="rId2" spid="">
              <p:embed/>
              <p:pic>
                <p:nvPicPr>
                  <p:cNvPr id="314" name="Объект 2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5361480" y="3141000"/>
                    <a:ext cx="2162160" cy="12024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315" name="Стрелка углом 20"/>
          <p:cNvSpPr/>
          <p:nvPr/>
        </p:nvSpPr>
        <p:spPr>
          <a:xfrm flipH="1" rot="16200000">
            <a:off x="2848680" y="1911600"/>
            <a:ext cx="504000" cy="5144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Trebuchet MS"/>
              <a:ea typeface="DejaVu Sans"/>
            </a:endParaRPr>
          </a:p>
        </p:txBody>
      </p:sp>
      <p:sp>
        <p:nvSpPr>
          <p:cNvPr id="316" name="Шестиугольник 23"/>
          <p:cNvSpPr/>
          <p:nvPr/>
        </p:nvSpPr>
        <p:spPr>
          <a:xfrm>
            <a:off x="8244360" y="132840"/>
            <a:ext cx="779760" cy="48708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13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16000" p14:dur="2000"/>
    </mc:Choice>
    <mc:Fallback>
      <p:transition spd="slow" advTm="16000"/>
    </mc:Fallback>
  </mc:AlternateContent>
  <p:timing>
    <p:tnLst>
      <p:par>
        <p:cTn id="12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AutoShape 5"/>
          <p:cNvSpPr/>
          <p:nvPr/>
        </p:nvSpPr>
        <p:spPr>
          <a:xfrm>
            <a:off x="395640" y="132120"/>
            <a:ext cx="7632000" cy="830880"/>
          </a:xfrm>
          <a:prstGeom prst="roundRect">
            <a:avLst>
              <a:gd name="adj" fmla="val 16667"/>
            </a:avLst>
          </a:prstGeom>
          <a:solidFill>
            <a:srgbClr val="fefe78"/>
          </a:solidFill>
          <a:ln w="9525">
            <a:solidFill>
              <a:srgbClr val="8cc9f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Etude spectrométrique de masse du anhydride de chlorure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phtalimide taurine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Rectangle 2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360" bIns="36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9" name="PlaceHolder 1"/>
          <p:cNvSpPr>
            <a:spLocks noGrp="1"/>
          </p:cNvSpPr>
          <p:nvPr>
            <p:ph/>
          </p:nvPr>
        </p:nvSpPr>
        <p:spPr>
          <a:xfrm>
            <a:off x="541440" y="2214360"/>
            <a:ext cx="7772040" cy="34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Скругленный прямоугольник 1"/>
          <p:cNvSpPr/>
          <p:nvPr/>
        </p:nvSpPr>
        <p:spPr>
          <a:xfrm>
            <a:off x="251640" y="1196640"/>
            <a:ext cx="8496360" cy="525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pic>
        <p:nvPicPr>
          <p:cNvPr id="321" name="Picture 169" descr=""/>
          <p:cNvPicPr/>
          <p:nvPr/>
        </p:nvPicPr>
        <p:blipFill>
          <a:blip r:embed="rId1"/>
          <a:stretch/>
        </p:blipFill>
        <p:spPr>
          <a:xfrm>
            <a:off x="683640" y="1412640"/>
            <a:ext cx="7329600" cy="4896720"/>
          </a:xfrm>
          <a:prstGeom prst="rect">
            <a:avLst/>
          </a:prstGeom>
          <a:ln w="0">
            <a:noFill/>
          </a:ln>
        </p:spPr>
      </p:pic>
      <p:sp>
        <p:nvSpPr>
          <p:cNvPr id="322" name="Шестиугольник 10"/>
          <p:cNvSpPr/>
          <p:nvPr/>
        </p:nvSpPr>
        <p:spPr>
          <a:xfrm>
            <a:off x="8244360" y="132840"/>
            <a:ext cx="779760" cy="48708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14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Скругленный прямоугольник 11"/>
          <p:cNvSpPr/>
          <p:nvPr/>
        </p:nvSpPr>
        <p:spPr>
          <a:xfrm>
            <a:off x="5362200" y="2543760"/>
            <a:ext cx="2414880" cy="138852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ebf6fe"/>
              </a:gs>
              <a:gs pos="100000">
                <a:srgbClr val="77c6f0"/>
              </a:gs>
            </a:gsLst>
            <a:lin ang="5400000"/>
          </a:gradFill>
          <a:ln>
            <a:solidFill>
              <a:srgbClr val="5eccf3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324" name="Объект 2"/>
          <p:cNvGraphicFramePr/>
          <p:nvPr/>
        </p:nvGraphicFramePr>
        <p:xfrm>
          <a:off x="5348520" y="2529000"/>
          <a:ext cx="2394000" cy="1331280"/>
        </p:xfrm>
        <a:graphic>
          <a:graphicData uri="http://schemas.openxmlformats.org/presentationml/2006/ole">
            <p:oleObj progId="ACD.ChemSketch.20" r:id="rId2" spid="">
              <p:embed/>
              <p:pic>
                <p:nvPicPr>
                  <p:cNvPr id="325" name="Объект 2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5348520" y="2529000"/>
                    <a:ext cx="2394000" cy="1331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326" name="TextBox 12"/>
          <p:cNvSpPr/>
          <p:nvPr/>
        </p:nvSpPr>
        <p:spPr>
          <a:xfrm>
            <a:off x="3204000" y="3240360"/>
            <a:ext cx="16365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MS (FAB) 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m/z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274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[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</a:t>
            </a:r>
            <a:r>
              <a:rPr b="1" i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+Н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]</a:t>
            </a:r>
            <a:r>
              <a:rPr b="1" lang="en-US" sz="1600" spc="-1" strike="noStrike" baseline="30000">
                <a:solidFill>
                  <a:srgbClr val="000000"/>
                </a:solidFill>
                <a:latin typeface="Times New Roman"/>
                <a:ea typeface="DejaVu Sans"/>
              </a:rPr>
              <a:t>+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Стрелка углом 14"/>
          <p:cNvSpPr/>
          <p:nvPr/>
        </p:nvSpPr>
        <p:spPr>
          <a:xfrm flipH="1" rot="16200000">
            <a:off x="2021040" y="3819240"/>
            <a:ext cx="1295280" cy="5144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Trebuchet MS"/>
              <a:ea typeface="DejaVu Sans"/>
            </a:endParaRPr>
          </a:p>
        </p:txBody>
      </p:sp>
    </p:spTree>
  </p:cSld>
  <mc:AlternateContent>
    <mc:Choice Requires="p14">
      <p:transition spd="slow" advTm="19000" p14:dur="2000"/>
    </mc:Choice>
    <mc:Fallback>
      <p:transition spd="slow" advTm="19000"/>
    </mc:Fallback>
  </mc:AlternateContent>
  <p:timing>
    <p:tnLst>
      <p:par>
        <p:cTn id="13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5"/>
          <p:cNvSpPr/>
          <p:nvPr/>
        </p:nvSpPr>
        <p:spPr>
          <a:xfrm>
            <a:off x="305280" y="908640"/>
            <a:ext cx="8532360" cy="547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4fadf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endParaRPr b="1" lang="ru-RU" sz="1600" spc="-1" strike="noStrike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329" name="AutoShape 6"/>
          <p:cNvSpPr/>
          <p:nvPr/>
        </p:nvSpPr>
        <p:spPr>
          <a:xfrm>
            <a:off x="2728800" y="111960"/>
            <a:ext cx="3744360" cy="64692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9525">
            <a:solidFill>
              <a:srgbClr val="ffff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73c65"/>
                </a:solidFill>
                <a:latin typeface="Times New Roman"/>
                <a:ea typeface="DejaVu Sans"/>
              </a:rPr>
              <a:t>Conclusions :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1"/>
          <p:cNvSpPr>
            <a:spLocks noGrp="1"/>
          </p:cNvSpPr>
          <p:nvPr>
            <p:ph/>
          </p:nvPr>
        </p:nvSpPr>
        <p:spPr>
          <a:xfrm>
            <a:off x="395280" y="908640"/>
            <a:ext cx="8227440" cy="542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457200" indent="-457200" algn="just">
              <a:lnSpc>
                <a:spcPct val="160000"/>
              </a:lnSpc>
              <a:spcBef>
                <a:spcPts val="420"/>
              </a:spcBef>
              <a:buClr>
                <a:srgbClr val="c3260c"/>
              </a:buClr>
              <a:buSzPct val="130000"/>
              <a:buFont typeface="Georgia"/>
              <a:buAutoNum type="arabicPeriod"/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</a:rPr>
              <a:t>La synthèse d'oximes de menthone et de camphre, ainsi que d'acides aminés neurotransmetteurs N-protégés (GABA et taurine), a été réalisée.</a:t>
            </a:r>
            <a:endParaRPr b="0" lang="fr-FR" sz="21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60000"/>
              </a:lnSpc>
              <a:spcBef>
                <a:spcPts val="420"/>
              </a:spcBef>
              <a:buClr>
                <a:srgbClr val="c3260c"/>
              </a:buClr>
              <a:buSzPct val="130000"/>
              <a:buFont typeface="Georgia"/>
              <a:buAutoNum type="arabicPeriod"/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</a:rPr>
              <a:t>Des esters à base d'oximes de menthone/camphre et d'acides aminés neurotransmetteurs (GABA, taurine) ont été synthétisés par estérification de Steglich.</a:t>
            </a:r>
            <a:endParaRPr b="0" lang="fr-FR" sz="21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60000"/>
              </a:lnSpc>
              <a:spcBef>
                <a:spcPts val="420"/>
              </a:spcBef>
              <a:buClr>
                <a:srgbClr val="c3260c"/>
              </a:buClr>
              <a:buSzPct val="130000"/>
              <a:buFont typeface="Georgia"/>
              <a:buAutoNum type="arabicPeriod"/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</a:rPr>
              <a:t>La structure des composés synthétisés a été établie à l'aide d'un certain nombre de méthodes de recherche physico-chimiques.</a:t>
            </a:r>
            <a:endParaRPr b="0" lang="fr-FR" sz="21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60000"/>
              </a:lnSpc>
              <a:spcBef>
                <a:spcPts val="420"/>
              </a:spcBef>
              <a:buNone/>
              <a:tabLst>
                <a:tab algn="l" pos="0"/>
              </a:tabLst>
            </a:pPr>
            <a:endParaRPr b="0" lang="fr-FR" sz="21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6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6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6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  <a:p>
            <a:pPr marL="82440" indent="0">
              <a:lnSpc>
                <a:spcPct val="16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49000" p14:dur="2000"/>
    </mc:Choice>
    <mc:Fallback>
      <p:transition spd="slow" advTm="49000"/>
    </mc:Fallback>
  </mc:AlternateContent>
  <p:timing>
    <p:tnLst>
      <p:par>
        <p:cTn id="14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Прямоугольник 1"/>
          <p:cNvSpPr/>
          <p:nvPr/>
        </p:nvSpPr>
        <p:spPr>
          <a:xfrm>
            <a:off x="2148120" y="2709000"/>
            <a:ext cx="484920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Merci beaucoup!</a:t>
            </a:r>
            <a:endParaRPr b="0" lang="fr-FR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5000" p14:dur="2000"/>
    </mc:Choice>
    <mc:Fallback>
      <p:transition spd="slow" advTm="5000"/>
    </mc:Fallback>
  </mc:AlternateContent>
  <p:timing>
    <p:tnLst>
      <p:par>
        <p:cTn id="15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2" descr=""/>
          <p:cNvPicPr/>
          <p:nvPr/>
        </p:nvPicPr>
        <p:blipFill>
          <a:blip r:embed="rId1"/>
          <a:stretch/>
        </p:blipFill>
        <p:spPr>
          <a:xfrm>
            <a:off x="872640" y="837720"/>
            <a:ext cx="2258640" cy="1691640"/>
          </a:xfrm>
          <a:prstGeom prst="rect">
            <a:avLst/>
          </a:prstGeom>
          <a:ln w="9525">
            <a:solidFill>
              <a:srgbClr val="31489f"/>
            </a:solidFill>
            <a:miter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pic>
        <p:nvPicPr>
          <p:cNvPr id="151" name="Picture 2" descr=""/>
          <p:cNvPicPr/>
          <p:nvPr/>
        </p:nvPicPr>
        <p:blipFill>
          <a:blip r:embed="rId2"/>
          <a:stretch/>
        </p:blipFill>
        <p:spPr>
          <a:xfrm>
            <a:off x="678960" y="3645000"/>
            <a:ext cx="1659960" cy="2009160"/>
          </a:xfrm>
          <a:prstGeom prst="rect">
            <a:avLst/>
          </a:prstGeom>
          <a:ln w="9525">
            <a:solidFill>
              <a:srgbClr val="5968b0"/>
            </a:solidFill>
            <a:miter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pic>
        <p:nvPicPr>
          <p:cNvPr id="152" name="Picture 3" descr=""/>
          <p:cNvPicPr/>
          <p:nvPr/>
        </p:nvPicPr>
        <p:blipFill>
          <a:blip r:embed="rId3"/>
          <a:stretch/>
        </p:blipFill>
        <p:spPr>
          <a:xfrm>
            <a:off x="6156000" y="3789000"/>
            <a:ext cx="2570400" cy="1778040"/>
          </a:xfrm>
          <a:prstGeom prst="rect">
            <a:avLst/>
          </a:prstGeom>
          <a:ln w="9525">
            <a:solidFill>
              <a:srgbClr val="31489f"/>
            </a:solidFill>
            <a:miter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pic>
        <p:nvPicPr>
          <p:cNvPr id="153" name="Picture 4" descr=""/>
          <p:cNvPicPr/>
          <p:nvPr/>
        </p:nvPicPr>
        <p:blipFill>
          <a:blip r:embed="rId4"/>
          <a:stretch/>
        </p:blipFill>
        <p:spPr>
          <a:xfrm>
            <a:off x="3636000" y="3764520"/>
            <a:ext cx="1509480" cy="1844640"/>
          </a:xfrm>
          <a:prstGeom prst="rect">
            <a:avLst/>
          </a:prstGeom>
          <a:ln w="9525">
            <a:solidFill>
              <a:srgbClr val="5968b0"/>
            </a:solidFill>
            <a:miter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sp>
        <p:nvSpPr>
          <p:cNvPr id="154" name="TextBox 11"/>
          <p:cNvSpPr/>
          <p:nvPr/>
        </p:nvSpPr>
        <p:spPr>
          <a:xfrm>
            <a:off x="179640" y="231120"/>
            <a:ext cx="81525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Propriétés pharmacologiques des esters d'oxime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Блок-схема: подготовка 12"/>
          <p:cNvSpPr/>
          <p:nvPr/>
        </p:nvSpPr>
        <p:spPr>
          <a:xfrm>
            <a:off x="8388360" y="188640"/>
            <a:ext cx="647280" cy="408600"/>
          </a:xfrm>
          <a:prstGeom prst="flowChartPreparati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9b3a7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  <a:ea typeface="DejaVu Sans"/>
              </a:rPr>
              <a:t>2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" name="Picture 5" descr=""/>
          <p:cNvPicPr/>
          <p:nvPr/>
        </p:nvPicPr>
        <p:blipFill>
          <a:blip r:embed="rId5"/>
          <a:stretch/>
        </p:blipFill>
        <p:spPr>
          <a:xfrm>
            <a:off x="5868000" y="836640"/>
            <a:ext cx="2699640" cy="1773360"/>
          </a:xfrm>
          <a:prstGeom prst="rect">
            <a:avLst/>
          </a:prstGeom>
          <a:ln w="9525">
            <a:solidFill>
              <a:srgbClr val="95a4de"/>
            </a:solidFill>
            <a:miter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sp>
        <p:nvSpPr>
          <p:cNvPr id="157" name="TextBox 4"/>
          <p:cNvSpPr/>
          <p:nvPr/>
        </p:nvSpPr>
        <p:spPr>
          <a:xfrm>
            <a:off x="683640" y="2781000"/>
            <a:ext cx="7920000" cy="638280"/>
          </a:xfrm>
          <a:prstGeom prst="rect">
            <a:avLst/>
          </a:prstGeom>
          <a:gradFill rotWithShape="0">
            <a:gsLst>
              <a:gs pos="100000">
                <a:srgbClr val="ffbeaf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Esters d'oximes de Carène et de Verbénone présentant des propriétés anticonvulsivantes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TextBox 15"/>
          <p:cNvSpPr/>
          <p:nvPr/>
        </p:nvSpPr>
        <p:spPr>
          <a:xfrm>
            <a:off x="683640" y="6023160"/>
            <a:ext cx="7920000" cy="638280"/>
          </a:xfrm>
          <a:prstGeom prst="rect">
            <a:avLst/>
          </a:prstGeom>
          <a:gradFill rotWithShape="0">
            <a:gsLst>
              <a:gs pos="100000">
                <a:srgbClr val="ffbeaf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Exemples d'esters d'oxime aux effets antioxydants, antifongiques et anti-inflammatoires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68000" p14:dur="2000"/>
    </mc:Choice>
    <mc:Fallback>
      <p:transition spd="slow" advTm="68000"/>
    </mc:Fallback>
  </mc:AlternateContent>
  <p:timing>
    <p:tnLst>
      <p:par>
        <p:cTn id="1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Скругленный прямоугольник 12"/>
          <p:cNvSpPr/>
          <p:nvPr/>
        </p:nvSpPr>
        <p:spPr>
          <a:xfrm>
            <a:off x="395640" y="4956840"/>
            <a:ext cx="2590200" cy="110592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cc8c8"/>
              </a:gs>
              <a:gs pos="100000">
                <a:srgbClr val="ef7873"/>
              </a:gs>
            </a:gsLst>
            <a:lin ang="5400000"/>
          </a:gradFill>
          <a:ln>
            <a:solidFill>
              <a:srgbClr val="f57b17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160" name="Скругленный прямоугольник 10"/>
          <p:cNvSpPr/>
          <p:nvPr/>
        </p:nvSpPr>
        <p:spPr>
          <a:xfrm>
            <a:off x="702360" y="1014480"/>
            <a:ext cx="2074320" cy="214236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cc8c8"/>
              </a:gs>
              <a:gs pos="100000">
                <a:srgbClr val="ef7873"/>
              </a:gs>
            </a:gsLst>
            <a:lin ang="5400000"/>
          </a:gradFill>
          <a:ln>
            <a:solidFill>
              <a:srgbClr val="f57b17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pic>
        <p:nvPicPr>
          <p:cNvPr id="161" name="Picture 12" descr="C:\Users\masha\Desktop\Безымянный 3.png"/>
          <p:cNvPicPr/>
          <p:nvPr/>
        </p:nvPicPr>
        <p:blipFill>
          <a:blip r:embed="rId1"/>
          <a:srcRect l="0" t="12602" r="0" b="0"/>
          <a:stretch/>
        </p:blipFill>
        <p:spPr>
          <a:xfrm>
            <a:off x="3204000" y="2133000"/>
            <a:ext cx="2424960" cy="223236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  <p:graphicFrame>
        <p:nvGraphicFramePr>
          <p:cNvPr id="162" name="Object 13"/>
          <p:cNvGraphicFramePr/>
          <p:nvPr/>
        </p:nvGraphicFramePr>
        <p:xfrm>
          <a:off x="432000" y="5020560"/>
          <a:ext cx="2504520" cy="1013760"/>
        </p:xfrm>
        <a:graphic>
          <a:graphicData uri="http://schemas.openxmlformats.org/presentationml/2006/ole">
            <p:oleObj progId="ISISServer" r:id="rId2" spid="">
              <p:embed/>
              <p:pic>
                <p:nvPicPr>
                  <p:cNvPr id="163" name="Object 13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432000" y="5020560"/>
                    <a:ext cx="2504520" cy="10137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164" name="TextBox 14"/>
          <p:cNvSpPr/>
          <p:nvPr/>
        </p:nvSpPr>
        <p:spPr>
          <a:xfrm>
            <a:off x="3196440" y="4365000"/>
            <a:ext cx="2674080" cy="470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GABA</a:t>
            </a:r>
            <a:r>
              <a:rPr b="1" lang="en-US" sz="2200" spc="-1" strike="noStrike" baseline="-25000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1" lang="en-US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r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écepteur 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extBox 15"/>
          <p:cNvSpPr/>
          <p:nvPr/>
        </p:nvSpPr>
        <p:spPr>
          <a:xfrm>
            <a:off x="349920" y="3324240"/>
            <a:ext cx="2674080" cy="424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en-US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</a:t>
            </a:r>
            <a:r>
              <a:rPr b="1" lang="en-US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menton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extBox 3"/>
          <p:cNvSpPr/>
          <p:nvPr/>
        </p:nvSpPr>
        <p:spPr>
          <a:xfrm>
            <a:off x="457200" y="116640"/>
            <a:ext cx="815256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Cibles pharmacologiques des terpénoïdes et des acides aminés neurotransmetteurs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TextBox 17"/>
          <p:cNvSpPr/>
          <p:nvPr/>
        </p:nvSpPr>
        <p:spPr>
          <a:xfrm>
            <a:off x="251640" y="6095160"/>
            <a:ext cx="2674080" cy="424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GABA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Стрелка углом 22"/>
          <p:cNvSpPr/>
          <p:nvPr/>
        </p:nvSpPr>
        <p:spPr>
          <a:xfrm rot="5400000">
            <a:off x="3071880" y="1351800"/>
            <a:ext cx="504000" cy="9122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Trebuchet MS"/>
              <a:ea typeface="DejaVu Sans"/>
            </a:endParaRPr>
          </a:p>
        </p:txBody>
      </p:sp>
      <p:sp>
        <p:nvSpPr>
          <p:cNvPr id="169" name="Блок-схема: подготовка 18"/>
          <p:cNvSpPr/>
          <p:nvPr/>
        </p:nvSpPr>
        <p:spPr>
          <a:xfrm>
            <a:off x="8244360" y="188640"/>
            <a:ext cx="647280" cy="408600"/>
          </a:xfrm>
          <a:prstGeom prst="flowChartPreparati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9b3a7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  <a:ea typeface="DejaVu Sans"/>
              </a:rPr>
              <a:t>3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Скругленный прямоугольник 19"/>
          <p:cNvSpPr/>
          <p:nvPr/>
        </p:nvSpPr>
        <p:spPr>
          <a:xfrm>
            <a:off x="5994000" y="980640"/>
            <a:ext cx="2074320" cy="214236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cc8c8"/>
              </a:gs>
              <a:gs pos="100000">
                <a:srgbClr val="ef7873"/>
              </a:gs>
            </a:gsLst>
            <a:lin ang="5400000"/>
          </a:gradFill>
          <a:ln>
            <a:solidFill>
              <a:srgbClr val="f57b17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171" name="TextBox 15"/>
          <p:cNvSpPr/>
          <p:nvPr/>
        </p:nvSpPr>
        <p:spPr>
          <a:xfrm>
            <a:off x="5641560" y="3290400"/>
            <a:ext cx="2674080" cy="424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en-US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</a:t>
            </a:r>
            <a:r>
              <a:rPr b="1" lang="en-US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camphre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2" name="Объект 1"/>
          <p:cNvGraphicFramePr/>
          <p:nvPr/>
        </p:nvGraphicFramePr>
        <p:xfrm>
          <a:off x="971640" y="1114560"/>
          <a:ext cx="1367280" cy="1946160"/>
        </p:xfrm>
        <a:graphic>
          <a:graphicData uri="http://schemas.openxmlformats.org/presentationml/2006/ole">
            <p:oleObj progId="ACD.ChemSketch.20" r:id="rId4" spid="">
              <p:embed/>
              <p:pic>
                <p:nvPicPr>
                  <p:cNvPr id="173" name="Объект 1" descr=""/>
                  <p:cNvPicPr/>
                  <p:nvPr/>
                </p:nvPicPr>
                <p:blipFill>
                  <a:blip r:embed="rId5"/>
                  <a:stretch/>
                </p:blipFill>
                <p:spPr>
                  <a:xfrm>
                    <a:off x="971640" y="1114560"/>
                    <a:ext cx="1367280" cy="19461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174" name="Объект 2"/>
          <p:cNvGraphicFramePr/>
          <p:nvPr/>
        </p:nvGraphicFramePr>
        <p:xfrm>
          <a:off x="6314760" y="1061280"/>
          <a:ext cx="1424880" cy="1934280"/>
        </p:xfrm>
        <a:graphic>
          <a:graphicData uri="http://schemas.openxmlformats.org/presentationml/2006/ole">
            <p:oleObj progId="ACD.ChemSketch.20" r:id="rId6" spid="">
              <p:embed/>
              <p:pic>
                <p:nvPicPr>
                  <p:cNvPr id="175" name="Объект 2" descr=""/>
                  <p:cNvPicPr/>
                  <p:nvPr/>
                </p:nvPicPr>
                <p:blipFill>
                  <a:blip r:embed="rId7"/>
                  <a:stretch/>
                </p:blipFill>
                <p:spPr>
                  <a:xfrm>
                    <a:off x="6314760" y="1061280"/>
                    <a:ext cx="1424880" cy="1934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176" name="Стрелка углом 25"/>
          <p:cNvSpPr/>
          <p:nvPr/>
        </p:nvSpPr>
        <p:spPr>
          <a:xfrm flipH="1" rot="16200000">
            <a:off x="5208120" y="1352520"/>
            <a:ext cx="504000" cy="9122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Trebuchet MS"/>
              <a:ea typeface="DejaVu Sans"/>
            </a:endParaRPr>
          </a:p>
        </p:txBody>
      </p:sp>
      <p:sp>
        <p:nvSpPr>
          <p:cNvPr id="177" name="Скругленный прямоугольник 26"/>
          <p:cNvSpPr/>
          <p:nvPr/>
        </p:nvSpPr>
        <p:spPr>
          <a:xfrm>
            <a:off x="6228360" y="4941000"/>
            <a:ext cx="2590200" cy="110592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cc8c8"/>
              </a:gs>
              <a:gs pos="100000">
                <a:srgbClr val="ef7873"/>
              </a:gs>
            </a:gsLst>
            <a:lin ang="5400000"/>
          </a:gradFill>
          <a:ln>
            <a:solidFill>
              <a:srgbClr val="f57b17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178" name="Объект 3"/>
          <p:cNvGraphicFramePr/>
          <p:nvPr/>
        </p:nvGraphicFramePr>
        <p:xfrm>
          <a:off x="6472440" y="5013000"/>
          <a:ext cx="2203200" cy="961920"/>
        </p:xfrm>
        <a:graphic>
          <a:graphicData uri="http://schemas.openxmlformats.org/presentationml/2006/ole">
            <p:oleObj progId="ACD.ChemSketch.20" r:id="rId8" spid="">
              <p:embed/>
              <p:pic>
                <p:nvPicPr>
                  <p:cNvPr id="179" name="Объект 3" descr=""/>
                  <p:cNvPicPr/>
                  <p:nvPr/>
                </p:nvPicPr>
                <p:blipFill>
                  <a:blip r:embed="rId9"/>
                  <a:stretch/>
                </p:blipFill>
                <p:spPr>
                  <a:xfrm>
                    <a:off x="6472440" y="5013000"/>
                    <a:ext cx="2203200" cy="9619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180" name="TextBox 17"/>
          <p:cNvSpPr/>
          <p:nvPr/>
        </p:nvSpPr>
        <p:spPr>
          <a:xfrm>
            <a:off x="6289560" y="6093360"/>
            <a:ext cx="2674080" cy="424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la taurine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Стрелка углом 28"/>
          <p:cNvSpPr/>
          <p:nvPr/>
        </p:nvSpPr>
        <p:spPr>
          <a:xfrm flipH="1" flipV="1" rot="5400000">
            <a:off x="5424480" y="4952520"/>
            <a:ext cx="504000" cy="9122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Trebuchet MS"/>
              <a:ea typeface="DejaVu Sans"/>
            </a:endParaRPr>
          </a:p>
        </p:txBody>
      </p:sp>
      <p:sp>
        <p:nvSpPr>
          <p:cNvPr id="182" name="Стрелка углом 29"/>
          <p:cNvSpPr/>
          <p:nvPr/>
        </p:nvSpPr>
        <p:spPr>
          <a:xfrm flipV="1" rot="16200000">
            <a:off x="3264840" y="4952520"/>
            <a:ext cx="504000" cy="9122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Trebuchet MS"/>
              <a:ea typeface="DejaVu Sans"/>
            </a:endParaRPr>
          </a:p>
        </p:txBody>
      </p:sp>
    </p:spTree>
  </p:cSld>
  <mc:AlternateContent>
    <mc:Choice Requires="p14">
      <p:transition spd="slow" advTm="55000" p14:dur="2000"/>
    </mc:Choice>
    <mc:Fallback>
      <p:transition spd="slow" advTm="55000"/>
    </mc:Fallback>
  </mc:AlternateContent>
  <p:timing>
    <p:tnLst>
      <p:par>
        <p:cTn id="2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5" descr="C:\Users\masha\Desktop\Безымянный.png"/>
          <p:cNvPicPr/>
          <p:nvPr/>
        </p:nvPicPr>
        <p:blipFill>
          <a:blip r:embed="rId1"/>
          <a:stretch/>
        </p:blipFill>
        <p:spPr>
          <a:xfrm>
            <a:off x="0" y="6031080"/>
            <a:ext cx="9143280" cy="828000"/>
          </a:xfrm>
          <a:prstGeom prst="rect">
            <a:avLst/>
          </a:prstGeom>
          <a:ln w="9525">
            <a:noFill/>
          </a:ln>
        </p:spPr>
      </p:pic>
      <p:sp>
        <p:nvSpPr>
          <p:cNvPr id="184" name="TextBox 9"/>
          <p:cNvSpPr/>
          <p:nvPr/>
        </p:nvSpPr>
        <p:spPr>
          <a:xfrm>
            <a:off x="498600" y="250920"/>
            <a:ext cx="81525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But et objectifs du travail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Скругленный прямоугольник 10"/>
          <p:cNvSpPr/>
          <p:nvPr/>
        </p:nvSpPr>
        <p:spPr>
          <a:xfrm>
            <a:off x="320760" y="840240"/>
            <a:ext cx="8496360" cy="96228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c0c3e7"/>
              </a:gs>
              <a:gs pos="100000">
                <a:srgbClr val="8c93ce"/>
              </a:gs>
            </a:gsLst>
            <a:lin ang="5400000"/>
          </a:gradFill>
          <a:ln>
            <a:solidFill>
              <a:srgbClr val="4e67c8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186" name="Прямоугольник 4"/>
          <p:cNvSpPr/>
          <p:nvPr/>
        </p:nvSpPr>
        <p:spPr>
          <a:xfrm>
            <a:off x="320760" y="896760"/>
            <a:ext cx="8279640" cy="912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Le but du travail est la synthèse d'esters à base d'oximes de menthone/camphre et d'acides aminés neurotransmetteurs (GABA, taurine) comme agents anticonvulsivants potentiels..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Прямоугольник 5"/>
          <p:cNvSpPr/>
          <p:nvPr/>
        </p:nvSpPr>
        <p:spPr>
          <a:xfrm>
            <a:off x="309960" y="2028600"/>
            <a:ext cx="8568720" cy="371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Tâches: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1. Réaliser la synthèse des oximes de menthone et de camphre, ainsi que des acides aminés neurotransmetteurs N-protégés (GABA et taurine).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2. Synthétiser des esters à base d'oximes de menthone/camphre et d'acides aminés neurotransmetteurs (GABA, taurine) par estérification de Steglich.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3. Établir la structure des composés synthétisés à l'aide d'un certain nombre de méthodes de recherche physico-chimiques.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Блок-схема: подготовка 7"/>
          <p:cNvSpPr/>
          <p:nvPr/>
        </p:nvSpPr>
        <p:spPr>
          <a:xfrm>
            <a:off x="8316360" y="188640"/>
            <a:ext cx="647280" cy="408600"/>
          </a:xfrm>
          <a:prstGeom prst="flowChartPreparati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9b3a7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  <a:ea typeface="DejaVu Sans"/>
              </a:rPr>
              <a:t>4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55000" p14:dur="2000"/>
    </mc:Choice>
    <mc:Fallback>
      <p:transition spd="slow" advTm="55000"/>
    </mc:Fallback>
  </mc:AlternateContent>
  <p:timing>
    <p:tnLst>
      <p:par>
        <p:cTn id="3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Скругленный прямоугольник 6"/>
          <p:cNvSpPr/>
          <p:nvPr/>
        </p:nvSpPr>
        <p:spPr>
          <a:xfrm>
            <a:off x="323640" y="692640"/>
            <a:ext cx="8640360" cy="602064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feeea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190" name="Прямоугольник 4"/>
          <p:cNvSpPr/>
          <p:nvPr/>
        </p:nvSpPr>
        <p:spPr>
          <a:xfrm>
            <a:off x="927720" y="116640"/>
            <a:ext cx="6998040" cy="48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30479c"/>
                </a:solidFill>
                <a:latin typeface="Times New Roman"/>
                <a:ea typeface="DejaVu Sans"/>
              </a:rPr>
              <a:t>Synthèse des oximes de menthone et de camphre</a:t>
            </a:r>
            <a:endParaRPr b="0" lang="fr-F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Блок-схема: подготовка 5"/>
          <p:cNvSpPr/>
          <p:nvPr/>
        </p:nvSpPr>
        <p:spPr>
          <a:xfrm>
            <a:off x="8402760" y="188640"/>
            <a:ext cx="647280" cy="408600"/>
          </a:xfrm>
          <a:prstGeom prst="flowChartPreparati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9b3a7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  <a:ea typeface="DejaVu Sans"/>
              </a:rPr>
              <a:t>5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Прямоугольник 8"/>
          <p:cNvSpPr/>
          <p:nvPr/>
        </p:nvSpPr>
        <p:spPr>
          <a:xfrm>
            <a:off x="1115640" y="5085360"/>
            <a:ext cx="7056000" cy="1555920"/>
          </a:xfrm>
          <a:prstGeom prst="rect">
            <a:avLst/>
          </a:prstGeom>
          <a:solidFill>
            <a:srgbClr val="ffffff"/>
          </a:solidFill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pic>
        <p:nvPicPr>
          <p:cNvPr id="193" name="Picture 4" descr="Oxime formation"/>
          <p:cNvPicPr/>
          <p:nvPr/>
        </p:nvPicPr>
        <p:blipFill>
          <a:blip r:embed="rId1"/>
          <a:stretch/>
        </p:blipFill>
        <p:spPr>
          <a:xfrm>
            <a:off x="1152360" y="5085360"/>
            <a:ext cx="6947280" cy="1474560"/>
          </a:xfrm>
          <a:prstGeom prst="rect">
            <a:avLst/>
          </a:prstGeom>
          <a:ln w="0">
            <a:noFill/>
          </a:ln>
        </p:spPr>
      </p:pic>
      <p:sp>
        <p:nvSpPr>
          <p:cNvPr id="194" name="TextBox 9"/>
          <p:cNvSpPr/>
          <p:nvPr/>
        </p:nvSpPr>
        <p:spPr>
          <a:xfrm>
            <a:off x="3924000" y="1268640"/>
            <a:ext cx="2303640" cy="33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CH</a:t>
            </a:r>
            <a:r>
              <a:rPr b="1" lang="en-US" sz="1400" spc="-1" strike="noStrike" baseline="-2500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COOH; - NaCl; - H</a:t>
            </a:r>
            <a:r>
              <a:rPr b="1" lang="en-US" sz="1400" spc="-1" strike="noStrike" baseline="-25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Объект 10"/>
          <p:cNvGraphicFramePr/>
          <p:nvPr/>
        </p:nvGraphicFramePr>
        <p:xfrm>
          <a:off x="899640" y="799920"/>
          <a:ext cx="7596720" cy="4068720"/>
        </p:xfrm>
        <a:graphic>
          <a:graphicData uri="http://schemas.openxmlformats.org/presentationml/2006/ole">
            <p:oleObj progId="ACD.ChemSketch.20" r:id="rId2" spid="">
              <p:embed/>
              <p:pic>
                <p:nvPicPr>
                  <p:cNvPr id="196" name="Объект 10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899640" y="799920"/>
                    <a:ext cx="7596720" cy="4068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197" name="TextBox 12"/>
          <p:cNvSpPr/>
          <p:nvPr/>
        </p:nvSpPr>
        <p:spPr>
          <a:xfrm>
            <a:off x="3996000" y="4221000"/>
            <a:ext cx="2303640" cy="33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CH</a:t>
            </a:r>
            <a:r>
              <a:rPr b="1" lang="en-US" sz="1400" spc="-1" strike="noStrike" baseline="-2500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COOH; - NaCl; - H</a:t>
            </a:r>
            <a:r>
              <a:rPr b="1" lang="en-US" sz="1400" spc="-1" strike="noStrike" baseline="-25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Прямоугольник 11"/>
          <p:cNvSpPr/>
          <p:nvPr/>
        </p:nvSpPr>
        <p:spPr>
          <a:xfrm>
            <a:off x="7092360" y="6237360"/>
            <a:ext cx="791280" cy="322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</p:spTree>
  </p:cSld>
  <mc:AlternateContent>
    <mc:Choice Requires="p14">
      <p:transition spd="slow" advTm="15000" p14:dur="2000"/>
    </mc:Choice>
    <mc:Fallback>
      <p:transition spd="slow" advTm="15000"/>
    </mc:Fallback>
  </mc:AlternateContent>
  <p:timing>
    <p:tnLst>
      <p:par>
        <p:cTn id="4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115640" y="4372200"/>
            <a:ext cx="718956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600" spc="-1" strike="noStrike">
                <a:solidFill>
                  <a:srgbClr val="000000"/>
                </a:solidFill>
                <a:latin typeface="Trebuchet MS"/>
              </a:rPr>
              <a:t> </a:t>
            </a:r>
            <a:endParaRPr b="0" lang="fr-FR" sz="4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1143000" y="731520"/>
            <a:ext cx="6400080" cy="3474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5720" indent="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Trebuchet MS"/>
              </a:rPr>
              <a:t> 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sldNum" idx="13"/>
          </p:nvPr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fr-FR" sz="1200" spc="-1" strike="noStrike">
                <a:solidFill>
                  <a:srgbClr val="808080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D3C79E08-4296-45C8-B2D7-8B54EC1D9039}" type="slidenum">
              <a:rPr b="1" lang="fr-FR" sz="1200" spc="-1" strike="noStrike">
                <a:solidFill>
                  <a:srgbClr val="808080"/>
                </a:solidFill>
                <a:latin typeface="Arial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2" name="Скругленный прямоугольник 25"/>
          <p:cNvSpPr/>
          <p:nvPr/>
        </p:nvSpPr>
        <p:spPr>
          <a:xfrm>
            <a:off x="109440" y="659520"/>
            <a:ext cx="8914680" cy="613872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feae5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203" name="Object 4"/>
          <p:cNvGraphicFramePr/>
          <p:nvPr/>
        </p:nvGraphicFramePr>
        <p:xfrm>
          <a:off x="1843200" y="2823120"/>
          <a:ext cx="5457240" cy="1075680"/>
        </p:xfrm>
        <a:graphic>
          <a:graphicData uri="http://schemas.openxmlformats.org/presentationml/2006/ole">
            <p:oleObj progId="ISISServer" r:id="rId1" spid="">
              <p:embed/>
              <p:pic>
                <p:nvPicPr>
                  <p:cNvPr id="204" name="Object 4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843200" y="2823120"/>
                    <a:ext cx="5457240" cy="10756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05" name="Прямоугольник 27"/>
          <p:cNvSpPr/>
          <p:nvPr/>
        </p:nvSpPr>
        <p:spPr>
          <a:xfrm>
            <a:off x="1693080" y="2770200"/>
            <a:ext cx="5785560" cy="1105920"/>
          </a:xfrm>
          <a:prstGeom prst="rect">
            <a:avLst/>
          </a:prstGeom>
          <a:noFill/>
          <a:ln>
            <a:solidFill>
              <a:srgbClr val="1e2e68"/>
            </a:solidFill>
            <a:round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pic>
        <p:nvPicPr>
          <p:cNvPr id="206" name="Рисунок 10" descr=""/>
          <p:cNvPicPr/>
          <p:nvPr/>
        </p:nvPicPr>
        <p:blipFill>
          <a:blip r:embed="rId3"/>
          <a:stretch/>
        </p:blipFill>
        <p:spPr>
          <a:xfrm>
            <a:off x="1408320" y="3957840"/>
            <a:ext cx="6387480" cy="1841400"/>
          </a:xfrm>
          <a:prstGeom prst="rect">
            <a:avLst/>
          </a:prstGeom>
          <a:ln w="0">
            <a:noFill/>
          </a:ln>
        </p:spPr>
      </p:pic>
      <p:sp>
        <p:nvSpPr>
          <p:cNvPr id="207" name="TextBox 30"/>
          <p:cNvSpPr/>
          <p:nvPr/>
        </p:nvSpPr>
        <p:spPr>
          <a:xfrm>
            <a:off x="6444360" y="2329200"/>
            <a:ext cx="18716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Connexion 2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Прямоугольник 31"/>
          <p:cNvSpPr/>
          <p:nvPr/>
        </p:nvSpPr>
        <p:spPr>
          <a:xfrm>
            <a:off x="593640" y="5805360"/>
            <a:ext cx="7907040" cy="729000"/>
          </a:xfrm>
          <a:prstGeom prst="rect">
            <a:avLst/>
          </a:prstGeom>
          <a:gradFill rotWithShape="0">
            <a:gsLst>
              <a:gs pos="28000">
                <a:srgbClr val="c0e9da"/>
              </a:gs>
              <a:gs pos="100000">
                <a:srgbClr val="8ccfb9"/>
              </a:gs>
            </a:gsLst>
            <a:lin ang="5400000"/>
          </a:gradFill>
          <a:ln>
            <a:solidFill>
              <a:srgbClr val="5dceaf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Le mécanisme de cette réaction est le suivant : tout d'abord, un proton est retiré de l'acide carboxyle et ajouté à l'azote du DCHA pour former un carbodiimide protoné, qui est ensuite soumis à une attaque nucléophile par l'anion carboxyle, formant de la O-acylisourée.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9" name="Picture 6" descr=""/>
          <p:cNvPicPr/>
          <p:nvPr/>
        </p:nvPicPr>
        <p:blipFill>
          <a:blip r:embed="rId4"/>
          <a:stretch/>
        </p:blipFill>
        <p:spPr>
          <a:xfrm>
            <a:off x="4788000" y="1462320"/>
            <a:ext cx="822960" cy="398520"/>
          </a:xfrm>
          <a:prstGeom prst="rect">
            <a:avLst/>
          </a:prstGeom>
          <a:ln w="0">
            <a:noFill/>
          </a:ln>
        </p:spPr>
      </p:pic>
      <p:pic>
        <p:nvPicPr>
          <p:cNvPr id="210" name="Picture 14" descr=""/>
          <p:cNvPicPr/>
          <p:nvPr/>
        </p:nvPicPr>
        <p:blipFill>
          <a:blip r:embed="rId5"/>
          <a:stretch/>
        </p:blipFill>
        <p:spPr>
          <a:xfrm>
            <a:off x="1979640" y="1382040"/>
            <a:ext cx="266760" cy="395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11" name="Объект 10"/>
          <p:cNvGraphicFramePr/>
          <p:nvPr/>
        </p:nvGraphicFramePr>
        <p:xfrm>
          <a:off x="395640" y="722520"/>
          <a:ext cx="1479600" cy="1697760"/>
        </p:xfrm>
        <a:graphic>
          <a:graphicData uri="http://schemas.openxmlformats.org/presentationml/2006/ole">
            <p:oleObj progId="ACD.ChemSketch.20" r:id="rId6" spid="">
              <p:embed/>
              <p:pic>
                <p:nvPicPr>
                  <p:cNvPr id="212" name="Объект 10" descr=""/>
                  <p:cNvPicPr/>
                  <p:nvPr/>
                </p:nvPicPr>
                <p:blipFill>
                  <a:blip r:embed="rId7"/>
                  <a:stretch/>
                </p:blipFill>
                <p:spPr>
                  <a:xfrm>
                    <a:off x="395640" y="722520"/>
                    <a:ext cx="1479600" cy="16977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213" name="Объект 11"/>
          <p:cNvGraphicFramePr/>
          <p:nvPr/>
        </p:nvGraphicFramePr>
        <p:xfrm>
          <a:off x="2267640" y="1087920"/>
          <a:ext cx="2311920" cy="1079280"/>
        </p:xfrm>
        <a:graphic>
          <a:graphicData uri="http://schemas.openxmlformats.org/presentationml/2006/ole">
            <p:oleObj progId="ACD.ChemSketch.20" r:id="rId8" spid="">
              <p:embed/>
              <p:pic>
                <p:nvPicPr>
                  <p:cNvPr id="214" name="Объект 11" descr=""/>
                  <p:cNvPicPr/>
                  <p:nvPr/>
                </p:nvPicPr>
                <p:blipFill>
                  <a:blip r:embed="rId9"/>
                  <a:stretch/>
                </p:blipFill>
                <p:spPr>
                  <a:xfrm>
                    <a:off x="2267640" y="1087920"/>
                    <a:ext cx="2311920" cy="1079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215" name="Объект 12"/>
          <p:cNvGraphicFramePr/>
          <p:nvPr/>
        </p:nvGraphicFramePr>
        <p:xfrm>
          <a:off x="5508000" y="770400"/>
          <a:ext cx="3308760" cy="1514160"/>
        </p:xfrm>
        <a:graphic>
          <a:graphicData uri="http://schemas.openxmlformats.org/presentationml/2006/ole">
            <p:oleObj progId="ACD.ChemSketch.20" r:id="rId10" spid="">
              <p:embed/>
              <p:pic>
                <p:nvPicPr>
                  <p:cNvPr id="216" name="Объект 12" descr=""/>
                  <p:cNvPicPr/>
                  <p:nvPr/>
                </p:nvPicPr>
                <p:blipFill>
                  <a:blip r:embed="rId11"/>
                  <a:stretch/>
                </p:blipFill>
                <p:spPr>
                  <a:xfrm>
                    <a:off x="5508000" y="770400"/>
                    <a:ext cx="3308760" cy="15141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17" name="Шестиугольник 4"/>
          <p:cNvSpPr/>
          <p:nvPr/>
        </p:nvSpPr>
        <p:spPr>
          <a:xfrm>
            <a:off x="8316360" y="132840"/>
            <a:ext cx="707760" cy="39312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6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Прямоугольник 3"/>
          <p:cNvSpPr/>
          <p:nvPr/>
        </p:nvSpPr>
        <p:spPr>
          <a:xfrm>
            <a:off x="1332000" y="180000"/>
            <a:ext cx="65876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Acylation de la menthone oxime par la méthode Steglich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34000" p14:dur="2000"/>
    </mc:Choice>
    <mc:Fallback>
      <p:transition spd="slow" advTm="34000"/>
    </mc:Fallback>
  </mc:AlternateContent>
  <p:timing>
    <p:tnLst>
      <p:par>
        <p:cTn id="5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/>
          </p:nvPr>
        </p:nvSpPr>
        <p:spPr>
          <a:xfrm>
            <a:off x="1143000" y="731520"/>
            <a:ext cx="6400080" cy="3474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5720" indent="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Trebuchet MS"/>
              </a:rPr>
              <a:t> 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Скругленный прямоугольник 25"/>
          <p:cNvSpPr/>
          <p:nvPr/>
        </p:nvSpPr>
        <p:spPr>
          <a:xfrm>
            <a:off x="109440" y="659520"/>
            <a:ext cx="8914680" cy="197676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feae5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pic>
        <p:nvPicPr>
          <p:cNvPr id="221" name="Picture 6" descr=""/>
          <p:cNvPicPr/>
          <p:nvPr/>
        </p:nvPicPr>
        <p:blipFill>
          <a:blip r:embed="rId1"/>
          <a:stretch/>
        </p:blipFill>
        <p:spPr>
          <a:xfrm>
            <a:off x="4500000" y="1384200"/>
            <a:ext cx="822960" cy="398520"/>
          </a:xfrm>
          <a:prstGeom prst="rect">
            <a:avLst/>
          </a:prstGeom>
          <a:ln w="0">
            <a:noFill/>
          </a:ln>
        </p:spPr>
      </p:pic>
      <p:pic>
        <p:nvPicPr>
          <p:cNvPr id="222" name="Picture 14" descr=""/>
          <p:cNvPicPr/>
          <p:nvPr/>
        </p:nvPicPr>
        <p:blipFill>
          <a:blip r:embed="rId2"/>
          <a:stretch/>
        </p:blipFill>
        <p:spPr>
          <a:xfrm>
            <a:off x="1619640" y="1303560"/>
            <a:ext cx="266760" cy="395640"/>
          </a:xfrm>
          <a:prstGeom prst="rect">
            <a:avLst/>
          </a:prstGeom>
          <a:ln w="0">
            <a:noFill/>
          </a:ln>
        </p:spPr>
      </p:pic>
      <p:sp>
        <p:nvSpPr>
          <p:cNvPr id="223" name="Шестиугольник 4"/>
          <p:cNvSpPr/>
          <p:nvPr/>
        </p:nvSpPr>
        <p:spPr>
          <a:xfrm>
            <a:off x="8316360" y="132840"/>
            <a:ext cx="707760" cy="39312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7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Прямоугольник 3"/>
          <p:cNvSpPr/>
          <p:nvPr/>
        </p:nvSpPr>
        <p:spPr>
          <a:xfrm>
            <a:off x="1332000" y="107280"/>
            <a:ext cx="65876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Acylation de l'oxime de camphre par la méthode Steglich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Скругленный прямоугольник 20"/>
          <p:cNvSpPr/>
          <p:nvPr/>
        </p:nvSpPr>
        <p:spPr>
          <a:xfrm>
            <a:off x="107640" y="3285000"/>
            <a:ext cx="8914680" cy="331164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feae5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226" name="Прямоугольник 21"/>
          <p:cNvSpPr/>
          <p:nvPr/>
        </p:nvSpPr>
        <p:spPr>
          <a:xfrm>
            <a:off x="611640" y="2781000"/>
            <a:ext cx="7920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Suppression du groupe tert-butyloxycarbonyle (groupe BOC)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7" name="Объект 17"/>
          <p:cNvGraphicFramePr/>
          <p:nvPr/>
        </p:nvGraphicFramePr>
        <p:xfrm>
          <a:off x="611640" y="3367800"/>
          <a:ext cx="2807640" cy="1284840"/>
        </p:xfrm>
        <a:graphic>
          <a:graphicData uri="http://schemas.openxmlformats.org/presentationml/2006/ole">
            <p:oleObj progId="ACD.ChemSketch.20" r:id="rId3" spid="">
              <p:embed/>
              <p:pic>
                <p:nvPicPr>
                  <p:cNvPr id="228" name="Объект 17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611640" y="3367800"/>
                    <a:ext cx="2807640" cy="12848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229" name="Объект 18"/>
          <p:cNvGraphicFramePr/>
          <p:nvPr/>
        </p:nvGraphicFramePr>
        <p:xfrm>
          <a:off x="218880" y="764640"/>
          <a:ext cx="1561680" cy="1511280"/>
        </p:xfrm>
        <a:graphic>
          <a:graphicData uri="http://schemas.openxmlformats.org/presentationml/2006/ole">
            <p:oleObj progId="ACD.ChemSketch.20" r:id="rId5" spid="">
              <p:embed/>
              <p:pic>
                <p:nvPicPr>
                  <p:cNvPr id="230" name="Объект 18" descr=""/>
                  <p:cNvPicPr/>
                  <p:nvPr/>
                </p:nvPicPr>
                <p:blipFill>
                  <a:blip r:embed="rId6"/>
                  <a:stretch/>
                </p:blipFill>
                <p:spPr>
                  <a:xfrm>
                    <a:off x="218880" y="764640"/>
                    <a:ext cx="1561680" cy="1511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231" name="Объект 19"/>
          <p:cNvGraphicFramePr/>
          <p:nvPr/>
        </p:nvGraphicFramePr>
        <p:xfrm>
          <a:off x="1979640" y="883800"/>
          <a:ext cx="2519640" cy="1176480"/>
        </p:xfrm>
        <a:graphic>
          <a:graphicData uri="http://schemas.openxmlformats.org/presentationml/2006/ole">
            <p:oleObj progId="ACD.ChemSketch.20" r:id="rId7" spid="">
              <p:embed/>
              <p:pic>
                <p:nvPicPr>
                  <p:cNvPr id="232" name="Объект 19" descr=""/>
                  <p:cNvPicPr/>
                  <p:nvPr/>
                </p:nvPicPr>
                <p:blipFill>
                  <a:blip r:embed="rId8"/>
                  <a:stretch/>
                </p:blipFill>
                <p:spPr>
                  <a:xfrm>
                    <a:off x="1979640" y="883800"/>
                    <a:ext cx="2519640" cy="11764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233" name="Объект 22"/>
          <p:cNvGraphicFramePr/>
          <p:nvPr/>
        </p:nvGraphicFramePr>
        <p:xfrm>
          <a:off x="5326200" y="731520"/>
          <a:ext cx="3493800" cy="1760760"/>
        </p:xfrm>
        <a:graphic>
          <a:graphicData uri="http://schemas.openxmlformats.org/presentationml/2006/ole">
            <p:oleObj progId="ACD.ChemSketch.20" r:id="rId9" spid="">
              <p:embed/>
              <p:pic>
                <p:nvPicPr>
                  <p:cNvPr id="234" name="Объект 22" descr=""/>
                  <p:cNvPicPr/>
                  <p:nvPr/>
                </p:nvPicPr>
                <p:blipFill>
                  <a:blip r:embed="rId10"/>
                  <a:stretch/>
                </p:blipFill>
                <p:spPr>
                  <a:xfrm>
                    <a:off x="5326200" y="731520"/>
                    <a:ext cx="3493800" cy="17607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235" name="Объект 23"/>
          <p:cNvGraphicFramePr/>
          <p:nvPr/>
        </p:nvGraphicFramePr>
        <p:xfrm>
          <a:off x="6012000" y="3357000"/>
          <a:ext cx="2733120" cy="1376640"/>
        </p:xfrm>
        <a:graphic>
          <a:graphicData uri="http://schemas.openxmlformats.org/presentationml/2006/ole">
            <p:oleObj progId="ACD.ChemSketch.20" r:id="rId11" spid="">
              <p:embed/>
              <p:pic>
                <p:nvPicPr>
                  <p:cNvPr id="236" name="Объект 23" descr=""/>
                  <p:cNvPicPr/>
                  <p:nvPr/>
                </p:nvPicPr>
                <p:blipFill>
                  <a:blip r:embed="rId12"/>
                  <a:stretch/>
                </p:blipFill>
                <p:spPr>
                  <a:xfrm>
                    <a:off x="6012000" y="3357000"/>
                    <a:ext cx="2733120" cy="13766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cxnSp>
        <p:nvCxnSpPr>
          <p:cNvPr id="237" name="Прямая соединительная линия 32"/>
          <p:cNvCxnSpPr/>
          <p:nvPr/>
        </p:nvCxnSpPr>
        <p:spPr>
          <a:xfrm>
            <a:off x="2555640" y="5157000"/>
            <a:ext cx="3529080" cy="720"/>
          </a:xfrm>
          <a:prstGeom prst="straightConnector1">
            <a:avLst/>
          </a:prstGeom>
          <a:ln w="15875">
            <a:solidFill>
              <a:srgbClr val="212745"/>
            </a:solidFill>
            <a:round/>
          </a:ln>
        </p:spPr>
      </p:cxnSp>
      <p:cxnSp>
        <p:nvCxnSpPr>
          <p:cNvPr id="238" name="Прямая соединительная линия 34"/>
          <p:cNvCxnSpPr/>
          <p:nvPr/>
        </p:nvCxnSpPr>
        <p:spPr>
          <a:xfrm flipV="1">
            <a:off x="2555640" y="4797000"/>
            <a:ext cx="720" cy="360720"/>
          </a:xfrm>
          <a:prstGeom prst="straightConnector1">
            <a:avLst/>
          </a:prstGeom>
          <a:ln w="15875">
            <a:solidFill>
              <a:srgbClr val="002060"/>
            </a:solidFill>
            <a:round/>
          </a:ln>
        </p:spPr>
      </p:cxnSp>
      <p:cxnSp>
        <p:nvCxnSpPr>
          <p:cNvPr id="239" name="Прямая соединительная линия 36"/>
          <p:cNvCxnSpPr/>
          <p:nvPr/>
        </p:nvCxnSpPr>
        <p:spPr>
          <a:xfrm flipV="1">
            <a:off x="6084000" y="4797000"/>
            <a:ext cx="720" cy="360720"/>
          </a:xfrm>
          <a:prstGeom prst="straightConnector1">
            <a:avLst/>
          </a:prstGeom>
          <a:ln w="15875">
            <a:solidFill>
              <a:srgbClr val="002060"/>
            </a:solidFill>
            <a:round/>
          </a:ln>
        </p:spPr>
      </p:cxnSp>
      <p:sp>
        <p:nvSpPr>
          <p:cNvPr id="240" name="Стрелка вниз 37"/>
          <p:cNvSpPr/>
          <p:nvPr/>
        </p:nvSpPr>
        <p:spPr>
          <a:xfrm>
            <a:off x="4428000" y="5157360"/>
            <a:ext cx="179280" cy="503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graphicFrame>
        <p:nvGraphicFramePr>
          <p:cNvPr id="241" name="Объект 38"/>
          <p:cNvGraphicFramePr/>
          <p:nvPr/>
        </p:nvGraphicFramePr>
        <p:xfrm>
          <a:off x="672480" y="5154120"/>
          <a:ext cx="2602800" cy="1383480"/>
        </p:xfrm>
        <a:graphic>
          <a:graphicData uri="http://schemas.openxmlformats.org/presentationml/2006/ole">
            <p:oleObj progId="ACD.ChemSketch.20" r:id="rId13" spid="">
              <p:embed/>
              <p:pic>
                <p:nvPicPr>
                  <p:cNvPr id="242" name="Объект 38" descr=""/>
                  <p:cNvPicPr/>
                  <p:nvPr/>
                </p:nvPicPr>
                <p:blipFill>
                  <a:blip r:embed="rId14"/>
                  <a:stretch/>
                </p:blipFill>
                <p:spPr>
                  <a:xfrm>
                    <a:off x="672480" y="5154120"/>
                    <a:ext cx="2602800" cy="13834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243" name="Объект 39"/>
          <p:cNvGraphicFramePr/>
          <p:nvPr/>
        </p:nvGraphicFramePr>
        <p:xfrm>
          <a:off x="6228360" y="5041800"/>
          <a:ext cx="2441880" cy="1410840"/>
        </p:xfrm>
        <a:graphic>
          <a:graphicData uri="http://schemas.openxmlformats.org/presentationml/2006/ole">
            <p:oleObj progId="ACD.ChemSketch.20" r:id="rId15" spid="">
              <p:embed/>
              <p:pic>
                <p:nvPicPr>
                  <p:cNvPr id="244" name="Объект 39" descr=""/>
                  <p:cNvPicPr/>
                  <p:nvPr/>
                </p:nvPicPr>
                <p:blipFill>
                  <a:blip r:embed="rId16"/>
                  <a:stretch/>
                </p:blipFill>
                <p:spPr>
                  <a:xfrm>
                    <a:off x="6228360" y="5041800"/>
                    <a:ext cx="2441880" cy="14108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45" name="TextBox 41"/>
          <p:cNvSpPr/>
          <p:nvPr/>
        </p:nvSpPr>
        <p:spPr>
          <a:xfrm>
            <a:off x="3460320" y="4849560"/>
            <a:ext cx="1890720" cy="331920"/>
          </a:xfrm>
          <a:prstGeom prst="rect">
            <a:avLst/>
          </a:prstGeom>
          <a:solidFill>
            <a:srgbClr val="ffffff"/>
          </a:solidFill>
          <a:ln>
            <a:solidFill>
              <a:srgbClr val="bb5103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1 </a:t>
            </a: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М </a:t>
            </a:r>
            <a:r>
              <a:rPr b="1" lang="en-US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HCl</a:t>
            </a: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 в СН</a:t>
            </a:r>
            <a:r>
              <a:rPr b="1" lang="ru-RU" sz="1400" spc="-1" strike="noStrike" baseline="-25000">
                <a:solidFill>
                  <a:schemeClr val="dk1"/>
                </a:solidFill>
                <a:latin typeface="Times New Roman"/>
                <a:ea typeface="DejaVu Sans"/>
              </a:rPr>
              <a:t>3</a:t>
            </a: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DejaVu Sans"/>
              </a:rPr>
              <a:t>СООН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28000" p14:dur="2000"/>
    </mc:Choice>
    <mc:Fallback>
      <p:transition spd="slow" advTm="28000"/>
    </mc:Fallback>
  </mc:AlternateContent>
  <p:timing>
    <p:tnLst>
      <p:par>
        <p:cTn id="6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Прямоугольник 4"/>
          <p:cNvSpPr/>
          <p:nvPr/>
        </p:nvSpPr>
        <p:spPr>
          <a:xfrm>
            <a:off x="728640" y="332640"/>
            <a:ext cx="75160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DejaVu Sans"/>
              </a:rPr>
              <a:t>Confirmation de la structure des substances synthétisées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Скругленный прямоугольник 9"/>
          <p:cNvSpPr/>
          <p:nvPr/>
        </p:nvSpPr>
        <p:spPr>
          <a:xfrm>
            <a:off x="98280" y="1076400"/>
            <a:ext cx="8829000" cy="537624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57b17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248" name="Прямоугольник 10"/>
          <p:cNvSpPr/>
          <p:nvPr/>
        </p:nvSpPr>
        <p:spPr>
          <a:xfrm>
            <a:off x="333000" y="1424880"/>
            <a:ext cx="848664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La structure des produits synthétisés a été confirmée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données: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spectrométrie de masse – les spectres de masse ont été obtenus par la méthode BAA (bombardement atomique accéléré) sur un spectromètre de masse VG 70-70EQ en utilisant un faisceau d'atomes de Xe d'une énergie de 8 kV et en utilisant de l'alcool m-nitrobenzylique comme matrice.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Spectroscopie IR - les spectres ont été obtenus sur un spectromètre Perkin-Elmer FT-IR Spectrometer Frontier dans des films CCl4 et des pastilles de KBr.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La pureté et l'identité des composés résultants ont été évaluées :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par méthode CCM - sur plaques Kieselgel 60 F254 (Merck, Allemagne) dans le système benzène - méthanol (75:25), ainsi que hexane - acétate d'éthyle (85:15)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Шестиугольник 5"/>
          <p:cNvSpPr/>
          <p:nvPr/>
        </p:nvSpPr>
        <p:spPr>
          <a:xfrm>
            <a:off x="8316360" y="132840"/>
            <a:ext cx="707760" cy="39312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8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advTm="24000" p14:dur="2000"/>
    </mc:Choice>
    <mc:Fallback>
      <p:transition spd="slow" advTm="24000"/>
    </mc:Fallback>
  </mc:AlternateContent>
  <p:timing>
    <p:tnLst>
      <p:par>
        <p:cTn id="7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Picture 2" descr=""/>
          <p:cNvPicPr/>
          <p:nvPr/>
        </p:nvPicPr>
        <p:blipFill>
          <a:blip r:embed="rId1"/>
          <a:stretch/>
        </p:blipFill>
        <p:spPr>
          <a:xfrm>
            <a:off x="410760" y="976320"/>
            <a:ext cx="8337240" cy="5476320"/>
          </a:xfrm>
          <a:prstGeom prst="rect">
            <a:avLst/>
          </a:prstGeom>
          <a:ln w="0">
            <a:noFill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sp>
        <p:nvSpPr>
          <p:cNvPr id="251" name="Скругленный прямоугольник 11"/>
          <p:cNvSpPr/>
          <p:nvPr/>
        </p:nvSpPr>
        <p:spPr>
          <a:xfrm>
            <a:off x="4716000" y="1340640"/>
            <a:ext cx="3599640" cy="1655640"/>
          </a:xfrm>
          <a:prstGeom prst="roundRect">
            <a:avLst>
              <a:gd name="adj" fmla="val 16667"/>
            </a:avLst>
          </a:prstGeom>
          <a:gradFill rotWithShape="0">
            <a:gsLst>
              <a:gs pos="100000">
                <a:srgbClr val="ffeae5"/>
              </a:gs>
              <a:gs pos="100000">
                <a:srgbClr val="ff8867"/>
              </a:gs>
            </a:gsLst>
            <a:lin ang="5400000"/>
          </a:gradFill>
          <a:ln>
            <a:solidFill>
              <a:srgbClr val="ff8021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252" name="Прямоугольник 4"/>
          <p:cNvSpPr/>
          <p:nvPr/>
        </p:nvSpPr>
        <p:spPr>
          <a:xfrm>
            <a:off x="770760" y="107280"/>
            <a:ext cx="747288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Etude spectrométrique de masse d'un ester à base d'oxime de menthone et de GABA protégé par Boc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53" name="Объект 3"/>
          <p:cNvGraphicFramePr/>
          <p:nvPr/>
        </p:nvGraphicFramePr>
        <p:xfrm>
          <a:off x="4870080" y="1412640"/>
          <a:ext cx="3301920" cy="1511280"/>
        </p:xfrm>
        <a:graphic>
          <a:graphicData uri="http://schemas.openxmlformats.org/presentationml/2006/ole">
            <p:oleObj progId="ACD.ChemSketch.20" r:id="rId2" spid="">
              <p:embed/>
              <p:pic>
                <p:nvPicPr>
                  <p:cNvPr id="254" name="Объект 3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4870080" y="1412640"/>
                    <a:ext cx="3301920" cy="1511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55" name="Шестиугольник 6"/>
          <p:cNvSpPr/>
          <p:nvPr/>
        </p:nvSpPr>
        <p:spPr>
          <a:xfrm>
            <a:off x="8316360" y="132840"/>
            <a:ext cx="707760" cy="39312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8c2e9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DejaVu Sans"/>
              </a:rPr>
              <a:t>9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TextBox 7"/>
          <p:cNvSpPr/>
          <p:nvPr/>
        </p:nvSpPr>
        <p:spPr>
          <a:xfrm>
            <a:off x="2852640" y="1667160"/>
            <a:ext cx="16365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MS (FAB) 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m/z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76 [</a:t>
            </a:r>
            <a:r>
              <a:rPr b="1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+Na]</a:t>
            </a:r>
            <a:r>
              <a:rPr b="1" lang="en-US" sz="1600" spc="-1" strike="noStrike" baseline="30000">
                <a:solidFill>
                  <a:srgbClr val="000000"/>
                </a:solidFill>
                <a:latin typeface="Times New Roman"/>
                <a:ea typeface="DejaVu Sans"/>
              </a:rPr>
              <a:t>+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Стрелка вниз 5"/>
          <p:cNvSpPr/>
          <p:nvPr/>
        </p:nvSpPr>
        <p:spPr>
          <a:xfrm>
            <a:off x="3392280" y="2421000"/>
            <a:ext cx="134280" cy="719280"/>
          </a:xfrm>
          <a:prstGeom prst="downArrow">
            <a:avLst>
              <a:gd name="adj1" fmla="val 50000"/>
              <a:gd name="adj2" fmla="val 50000"/>
            </a:avLst>
          </a:prstGeom>
          <a:gradFill rotWithShape="0">
            <a:gsLst>
              <a:gs pos="28000">
                <a:srgbClr val="c0c3e7"/>
              </a:gs>
              <a:gs pos="100000">
                <a:srgbClr val="8c93ce"/>
              </a:gs>
            </a:gsLst>
            <a:lin ang="5400000"/>
          </a:gradFill>
          <a:ln>
            <a:solidFill>
              <a:srgbClr val="4e67c8"/>
            </a:solidFill>
            <a:round/>
          </a:ln>
          <a:effectLst>
            <a:outerShdw blurRad="63360" dir="5400000" dist="50760" rotWithShape="0" sx="98000" sy="9800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</p:spTree>
  </p:cSld>
  <mc:AlternateContent>
    <mc:Choice Requires="p14">
      <p:transition spd="slow" advTm="25000" p14:dur="2000"/>
    </mc:Choice>
    <mc:Fallback>
      <p:transition spd="slow" advTm="25000"/>
    </mc:Fallback>
  </mc:AlternateContent>
  <p:timing>
    <p:tnLst>
      <p:par>
        <p:cTn id="8" dur="indefinite" restart="never" nodeType="tmRoot">
          <p:childTnLst>
            <p:audio isNarration="1">
              <p:cMediaNode showWhenStopped="0">
                <p:cTn>
                  <p:stCondLst>
                    <p:cond delay="indefinite"/>
                  </p:stCondLst>
                  <p:endCondLst>
                    <p:cond delay="0" evt="onStopAudio"/>
                  </p:endCondLst>
                </p:cTn>
                <p:tgtEl>
                  <p:spTgt spid="-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7723</TotalTime>
  <Application>LibreOffice/7.5.5.2$Windows_X86_64 LibreOffice_project/ca8fe7424262805f223b9a2334bc7181abbcbf5e</Application>
  <AppVersion>15.0000</AppVersion>
  <Words>606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Людмила Джигова</dc:creator>
  <dc:description/>
  <dc:language>fr-FR</dc:language>
  <cp:lastModifiedBy/>
  <dcterms:modified xsi:type="dcterms:W3CDTF">2023-11-13T13:35:41Z</dcterms:modified>
  <cp:revision>400</cp:revision>
  <dc:subject/>
  <dc:title>Название презентации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16</vt:i4>
  </property>
  <property fmtid="{D5CDD505-2E9C-101B-9397-08002B2CF9AE}" pid="3" name="Notes">
    <vt:i4>1</vt:i4>
  </property>
  <property fmtid="{D5CDD505-2E9C-101B-9397-08002B2CF9AE}" pid="4" name="PresentationFormat">
    <vt:lpwstr>Экран (4:3)</vt:lpwstr>
  </property>
  <property fmtid="{D5CDD505-2E9C-101B-9397-08002B2CF9AE}" pid="5" name="Slides">
    <vt:i4>16</vt:i4>
  </property>
</Properties>
</file>